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7" r:id="rId1"/>
    <p:sldMasterId id="2147483676" r:id="rId2"/>
    <p:sldMasterId id="2147483679" r:id="rId3"/>
    <p:sldMasterId id="2147483680" r:id="rId4"/>
  </p:sldMasterIdLst>
  <p:notesMasterIdLst>
    <p:notesMasterId r:id="rId18"/>
  </p:notesMasterIdLst>
  <p:sldIdLst>
    <p:sldId id="280" r:id="rId5"/>
    <p:sldId id="282" r:id="rId6"/>
    <p:sldId id="299" r:id="rId7"/>
    <p:sldId id="301" r:id="rId8"/>
    <p:sldId id="265" r:id="rId9"/>
    <p:sldId id="267" r:id="rId10"/>
    <p:sldId id="268" r:id="rId11"/>
    <p:sldId id="270" r:id="rId12"/>
    <p:sldId id="292" r:id="rId13"/>
    <p:sldId id="271" r:id="rId14"/>
    <p:sldId id="290" r:id="rId15"/>
    <p:sldId id="300" r:id="rId16"/>
    <p:sldId id="279" r:id="rId17"/>
  </p:sldIdLst>
  <p:sldSz cx="10160000" cy="7620000"/>
  <p:notesSz cx="6858000" cy="9296400"/>
  <p:defaultTextStyle>
    <a:defPPr>
      <a:defRPr lang="en-US"/>
    </a:defPPr>
    <a:lvl1pPr algn="ctr" rtl="0" fontAlgn="base">
      <a:spcBef>
        <a:spcPct val="0"/>
      </a:spcBef>
      <a:spcAft>
        <a:spcPct val="0"/>
      </a:spcAft>
      <a:defRPr sz="3200" kern="1200">
        <a:solidFill>
          <a:srgbClr val="000000"/>
        </a:solidFill>
        <a:latin typeface="Gill Sans" charset="0"/>
        <a:ea typeface="ヒラギノ角ゴ ProN W3" charset="-128"/>
        <a:cs typeface="+mn-cs"/>
        <a:sym typeface="Gill Sans" charset="0"/>
      </a:defRPr>
    </a:lvl1pPr>
    <a:lvl2pPr marL="457200" algn="ctr" rtl="0" fontAlgn="base">
      <a:spcBef>
        <a:spcPct val="0"/>
      </a:spcBef>
      <a:spcAft>
        <a:spcPct val="0"/>
      </a:spcAft>
      <a:defRPr sz="3200" kern="1200">
        <a:solidFill>
          <a:srgbClr val="000000"/>
        </a:solidFill>
        <a:latin typeface="Gill Sans" charset="0"/>
        <a:ea typeface="ヒラギノ角ゴ ProN W3" charset="-128"/>
        <a:cs typeface="+mn-cs"/>
        <a:sym typeface="Gill Sans" charset="0"/>
      </a:defRPr>
    </a:lvl2pPr>
    <a:lvl3pPr marL="914400" algn="ctr" rtl="0" fontAlgn="base">
      <a:spcBef>
        <a:spcPct val="0"/>
      </a:spcBef>
      <a:spcAft>
        <a:spcPct val="0"/>
      </a:spcAft>
      <a:defRPr sz="3200" kern="1200">
        <a:solidFill>
          <a:srgbClr val="000000"/>
        </a:solidFill>
        <a:latin typeface="Gill Sans" charset="0"/>
        <a:ea typeface="ヒラギノ角ゴ ProN W3" charset="-128"/>
        <a:cs typeface="+mn-cs"/>
        <a:sym typeface="Gill Sans" charset="0"/>
      </a:defRPr>
    </a:lvl3pPr>
    <a:lvl4pPr marL="1371600" algn="ctr" rtl="0" fontAlgn="base">
      <a:spcBef>
        <a:spcPct val="0"/>
      </a:spcBef>
      <a:spcAft>
        <a:spcPct val="0"/>
      </a:spcAft>
      <a:defRPr sz="3200" kern="1200">
        <a:solidFill>
          <a:srgbClr val="000000"/>
        </a:solidFill>
        <a:latin typeface="Gill Sans" charset="0"/>
        <a:ea typeface="ヒラギノ角ゴ ProN W3" charset="-128"/>
        <a:cs typeface="+mn-cs"/>
        <a:sym typeface="Gill Sans" charset="0"/>
      </a:defRPr>
    </a:lvl4pPr>
    <a:lvl5pPr marL="1828800" algn="ctr" rtl="0" fontAlgn="base">
      <a:spcBef>
        <a:spcPct val="0"/>
      </a:spcBef>
      <a:spcAft>
        <a:spcPct val="0"/>
      </a:spcAft>
      <a:defRPr sz="3200" kern="1200">
        <a:solidFill>
          <a:srgbClr val="000000"/>
        </a:solidFill>
        <a:latin typeface="Gill Sans" charset="0"/>
        <a:ea typeface="ヒラギノ角ゴ ProN W3" charset="-128"/>
        <a:cs typeface="+mn-cs"/>
        <a:sym typeface="Gill Sans" charset="0"/>
      </a:defRPr>
    </a:lvl5pPr>
    <a:lvl6pPr marL="2286000" algn="l" defTabSz="914400" rtl="0" eaLnBrk="1" latinLnBrk="0" hangingPunct="1">
      <a:defRPr sz="3200" kern="1200">
        <a:solidFill>
          <a:srgbClr val="000000"/>
        </a:solidFill>
        <a:latin typeface="Gill Sans" charset="0"/>
        <a:ea typeface="ヒラギノ角ゴ ProN W3" charset="-128"/>
        <a:cs typeface="+mn-cs"/>
        <a:sym typeface="Gill Sans" charset="0"/>
      </a:defRPr>
    </a:lvl6pPr>
    <a:lvl7pPr marL="2743200" algn="l" defTabSz="914400" rtl="0" eaLnBrk="1" latinLnBrk="0" hangingPunct="1">
      <a:defRPr sz="3200" kern="1200">
        <a:solidFill>
          <a:srgbClr val="000000"/>
        </a:solidFill>
        <a:latin typeface="Gill Sans" charset="0"/>
        <a:ea typeface="ヒラギノ角ゴ ProN W3" charset="-128"/>
        <a:cs typeface="+mn-cs"/>
        <a:sym typeface="Gill Sans" charset="0"/>
      </a:defRPr>
    </a:lvl7pPr>
    <a:lvl8pPr marL="3200400" algn="l" defTabSz="914400" rtl="0" eaLnBrk="1" latinLnBrk="0" hangingPunct="1">
      <a:defRPr sz="3200" kern="1200">
        <a:solidFill>
          <a:srgbClr val="000000"/>
        </a:solidFill>
        <a:latin typeface="Gill Sans" charset="0"/>
        <a:ea typeface="ヒラギノ角ゴ ProN W3" charset="-128"/>
        <a:cs typeface="+mn-cs"/>
        <a:sym typeface="Gill Sans" charset="0"/>
      </a:defRPr>
    </a:lvl8pPr>
    <a:lvl9pPr marL="3657600" algn="l" defTabSz="914400" rtl="0" eaLnBrk="1" latinLnBrk="0" hangingPunct="1">
      <a:defRPr sz="3200" kern="1200">
        <a:solidFill>
          <a:srgbClr val="000000"/>
        </a:solidFill>
        <a:latin typeface="Gill Sans" charset="0"/>
        <a:ea typeface="ヒラギノ角ゴ ProN W3" charset="-128"/>
        <a:cs typeface="+mn-cs"/>
        <a:sym typeface="Gill San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074" y="-114"/>
      </p:cViewPr>
      <p:guideLst>
        <p:guide orient="horz" pos="2400"/>
        <p:guide pos="3200"/>
      </p:guideLst>
    </p:cSldViewPr>
  </p:slideViewPr>
  <p:outlineViewPr>
    <p:cViewPr>
      <p:scale>
        <a:sx n="33" d="100"/>
        <a:sy n="33" d="100"/>
      </p:scale>
      <p:origin x="42"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atin typeface="Gill Sans" charset="0"/>
                <a:ea typeface="ヒラギノ角ゴ ProN W3" charset="-128"/>
                <a:cs typeface="+mn-cs"/>
                <a:sym typeface="Gill Sans" charset="0"/>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9AE9C4B0-B688-42EF-993C-45721AEF836A}" type="datetime1">
              <a:rPr lang="en-US"/>
              <a:pPr>
                <a:defRPr/>
              </a:pPr>
              <a:t>5/3/2012</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atin typeface="Gill Sans" charset="0"/>
                <a:ea typeface="ヒラギノ角ゴ ProN W3" charset="-128"/>
                <a:cs typeface="+mn-cs"/>
                <a:sym typeface="Gill Sans" charset="0"/>
              </a:defRPr>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66DBCC86-7E56-4540-A215-C14BF584A0A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2532" name="Slide Number Placeholder 3"/>
          <p:cNvSpPr>
            <a:spLocks noGrp="1"/>
          </p:cNvSpPr>
          <p:nvPr>
            <p:ph type="sldNum" sz="quarter" idx="5"/>
          </p:nvPr>
        </p:nvSpPr>
        <p:spPr bwMode="auto">
          <a:noFill/>
          <a:ln>
            <a:miter lim="800000"/>
            <a:headEnd/>
            <a:tailEnd/>
          </a:ln>
        </p:spPr>
        <p:txBody>
          <a:bodyPr/>
          <a:lstStyle/>
          <a:p>
            <a:fld id="{6881DFDD-6929-4AD6-866B-DE558B6FF43C}"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latin typeface="Times" pitchFamily="18" charset="0"/>
              </a:rPr>
              <a:t>Handwashing is an essential aspect of sanitation and hygiene… </a:t>
            </a:r>
          </a:p>
          <a:p>
            <a:pPr eaLnBrk="1" hangingPunct="1">
              <a:spcBef>
                <a:spcPct val="0"/>
              </a:spcBef>
            </a:pPr>
            <a:endParaRPr lang="en-US" b="1" smtClean="0">
              <a:latin typeface="Times" pitchFamily="18" charset="0"/>
            </a:endParaRPr>
          </a:p>
          <a:p>
            <a:pPr eaLnBrk="1" hangingPunct="1">
              <a:spcBef>
                <a:spcPct val="0"/>
              </a:spcBef>
            </a:pPr>
            <a:r>
              <a:rPr lang="en-US" smtClean="0">
                <a:latin typeface="Times" pitchFamily="18" charset="0"/>
              </a:rPr>
              <a:t>Research has shown that placement of a fixed handwashing station, in close proximity to the latrine, bedside, kitchen reduces barriers to handwashing and increases the hygiene practice. Having it ‘in your face’ also serves as a much-needed reminder. </a:t>
            </a:r>
          </a:p>
          <a:p>
            <a:pPr eaLnBrk="1" hangingPunct="1">
              <a:spcBef>
                <a:spcPct val="0"/>
              </a:spcBef>
            </a:pPr>
            <a:endParaRPr lang="en-US" smtClean="0">
              <a:latin typeface="Times" pitchFamily="18" charset="0"/>
            </a:endParaRPr>
          </a:p>
          <a:p>
            <a:pPr eaLnBrk="1" hangingPunct="1">
              <a:spcBef>
                <a:spcPct val="0"/>
              </a:spcBef>
            </a:pPr>
            <a:r>
              <a:rPr lang="en-US" smtClean="0">
                <a:latin typeface="Times" pitchFamily="18" charset="0"/>
              </a:rPr>
              <a:t>Constructing and mounting a water saving device called a tippy tap, pictured here, further facilitates handwashing. A tippy tap functions like a tap and allows water to run on the hand to remove the dirt when running water isn’t available, and allows for a correct handwash with about ¼ of the water.</a:t>
            </a:r>
          </a:p>
          <a:p>
            <a:pPr eaLnBrk="1" hangingPunct="1">
              <a:spcBef>
                <a:spcPct val="0"/>
              </a:spcBef>
            </a:pPr>
            <a:endParaRPr lang="en-US" smtClean="0">
              <a:latin typeface="Times" pitchFamily="18" charset="0"/>
            </a:endParaRPr>
          </a:p>
          <a:p>
            <a:pPr eaLnBrk="1" hangingPunct="1">
              <a:spcBef>
                <a:spcPct val="0"/>
              </a:spcBef>
            </a:pPr>
            <a:r>
              <a:rPr lang="en-US" smtClean="0">
                <a:latin typeface="Times" pitchFamily="18" charset="0"/>
              </a:rPr>
              <a:t>Promotional and instructional materials can be included within the basic care package, as well as incorporated into all outreach worker trainings. </a:t>
            </a:r>
          </a:p>
          <a:p>
            <a:pPr eaLnBrk="1" hangingPunct="1">
              <a:spcBef>
                <a:spcPct val="0"/>
              </a:spcBef>
            </a:pPr>
            <a:endParaRPr lang="en-US" smtClean="0">
              <a:latin typeface="Times" pitchFamily="18" charset="0"/>
            </a:endParaRPr>
          </a:p>
          <a:p>
            <a:pPr eaLnBrk="1" hangingPunct="1">
              <a:spcBef>
                <a:spcPct val="0"/>
              </a:spcBef>
            </a:pPr>
            <a:r>
              <a:rPr lang="en-US" smtClean="0">
                <a:latin typeface="Times" pitchFamily="18" charset="0"/>
              </a:rPr>
              <a:t>The key message: Place the tippy tap and the soap or soap replacement next to the latrine and or next the to bed bound client.</a:t>
            </a:r>
          </a:p>
          <a:p>
            <a:pPr eaLnBrk="1" hangingPunct="1">
              <a:spcBef>
                <a:spcPct val="0"/>
              </a:spcBef>
            </a:pPr>
            <a:endParaRPr lang="en-US" smtClean="0">
              <a:latin typeface="Times" pitchFamily="18" charset="0"/>
            </a:endParaRPr>
          </a:p>
          <a:p>
            <a:pPr eaLnBrk="1" hangingPunct="1">
              <a:spcBef>
                <a:spcPct val="0"/>
              </a:spcBef>
            </a:pPr>
            <a:r>
              <a:rPr lang="en-US" smtClean="0">
                <a:latin typeface="Times" pitchFamily="18" charset="0"/>
              </a:rPr>
              <a:t>When soap is not available use soap replacement such as ash, and wash hands properly; this means: wet hands, lather with soap, rub hands together, rinse and air dry.</a:t>
            </a:r>
          </a:p>
          <a:p>
            <a:pPr eaLnBrk="1" hangingPunct="1">
              <a:spcBef>
                <a:spcPct val="0"/>
              </a:spcBef>
            </a:pPr>
            <a:endParaRPr lang="en-US" smtClean="0">
              <a:latin typeface="Times" pitchFamily="18" charset="0"/>
            </a:endParaRPr>
          </a:p>
        </p:txBody>
      </p:sp>
      <p:sp>
        <p:nvSpPr>
          <p:cNvPr id="31748" name="Slide Number Placeholder 3"/>
          <p:cNvSpPr>
            <a:spLocks noGrp="1"/>
          </p:cNvSpPr>
          <p:nvPr>
            <p:ph type="sldNum" sz="quarter" idx="5"/>
          </p:nvPr>
        </p:nvSpPr>
        <p:spPr bwMode="auto">
          <a:noFill/>
          <a:ln>
            <a:miter lim="800000"/>
            <a:headEnd/>
            <a:tailEnd/>
          </a:ln>
        </p:spPr>
        <p:txBody>
          <a:bodyPr/>
          <a:lstStyle/>
          <a:p>
            <a:fld id="{63D2228C-AFBE-405B-99EE-46A0C4AFBE0D}" type="slidenum">
              <a:rPr lang="en-US" smtClean="0">
                <a:latin typeface="Times" pitchFamily="18" charset="0"/>
                <a:ea typeface="MS PGothic" pitchFamily="34" charset="-128"/>
              </a:rPr>
              <a:pPr/>
              <a:t>11</a:t>
            </a:fld>
            <a:endParaRPr lang="en-US" smtClean="0">
              <a:latin typeface="Times" pitchFamily="18" charset="0"/>
              <a:ea typeface="MS PGothic"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defTabSz="455613"/>
            <a:r>
              <a:rPr lang="en-US" smtClean="0">
                <a:latin typeface="Times" pitchFamily="18" charset="0"/>
              </a:rPr>
              <a:t>Extensive guidance for integrating WASH, as well as sample job aids, can be found in the </a:t>
            </a:r>
            <a:r>
              <a:rPr lang="en-US" smtClean="0"/>
              <a:t>WHO/USAID JOINT PUBLICATION  How to integrate WASH into HIV programs</a:t>
            </a:r>
          </a:p>
          <a:p>
            <a:pPr defTabSz="455613" eaLnBrk="1" hangingPunct="1">
              <a:spcBef>
                <a:spcPct val="0"/>
              </a:spcBef>
            </a:pPr>
            <a:endParaRPr lang="en-US" smtClean="0">
              <a:latin typeface="Times" pitchFamily="18" charset="0"/>
            </a:endParaRPr>
          </a:p>
        </p:txBody>
      </p:sp>
      <p:sp>
        <p:nvSpPr>
          <p:cNvPr id="32772" name="Slide Number Placeholder 3"/>
          <p:cNvSpPr>
            <a:spLocks noGrp="1"/>
          </p:cNvSpPr>
          <p:nvPr>
            <p:ph type="sldNum" sz="quarter" idx="5"/>
          </p:nvPr>
        </p:nvSpPr>
        <p:spPr bwMode="auto">
          <a:noFill/>
          <a:ln>
            <a:miter lim="800000"/>
            <a:headEnd/>
            <a:tailEnd/>
          </a:ln>
        </p:spPr>
        <p:txBody>
          <a:bodyPr/>
          <a:lstStyle/>
          <a:p>
            <a:fld id="{B5B0F896-D633-4CC6-8739-1290D08C8098}" type="slidenum">
              <a:rPr lang="en-US" smtClean="0">
                <a:latin typeface="Times" pitchFamily="18" charset="0"/>
                <a:ea typeface="MS PGothic" pitchFamily="34" charset="-128"/>
              </a:rPr>
              <a:pPr/>
              <a:t>12</a:t>
            </a:fld>
            <a:endParaRPr lang="en-US" smtClean="0">
              <a:latin typeface="Times" pitchFamily="18" charset="0"/>
              <a:ea typeface="MS PGothic"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r>
              <a:rPr lang="en-US" smtClean="0"/>
              <a:t>PEPFAR is changing to emphasize integration to maintain health as the epidemic moves from a crisis to a long-term care issue. Sanitation is a critical component that is often forgotten in the realm of water, sanitation and hygiene. But it is critically important to prevent feces from contaminating the environment and compromising human health. When everyone in a community has access to and uses a latrine, diarrheal disease decreases and this is particularly important for people living with HIV.</a:t>
            </a:r>
          </a:p>
          <a:p>
            <a:pPr eaLnBrk="1" hangingPunct="1">
              <a:lnSpc>
                <a:spcPct val="90000"/>
              </a:lnSpc>
              <a:spcBef>
                <a:spcPct val="0"/>
              </a:spcBef>
            </a:pPr>
            <a:endParaRPr lang="en-US" smtClean="0"/>
          </a:p>
          <a:p>
            <a:pPr eaLnBrk="1" hangingPunct="1">
              <a:lnSpc>
                <a:spcPct val="90000"/>
              </a:lnSpc>
              <a:spcBef>
                <a:spcPct val="0"/>
              </a:spcBef>
            </a:pPr>
            <a:r>
              <a:rPr lang="en-US" smtClean="0"/>
              <a:t>The water and sanitation sectors are sometimes aware of the need to incorporate HIV considerations into their specific water and sanitation programming, but they are not always clear on how to do this. New programs should work more closely with the water and sanitation sectors to determine the gaps and develop strategies to fill them.</a:t>
            </a:r>
          </a:p>
          <a:p>
            <a:pPr eaLnBrk="1" hangingPunct="1">
              <a:lnSpc>
                <a:spcPct val="90000"/>
              </a:lnSpc>
              <a:spcBef>
                <a:spcPct val="0"/>
              </a:spcBef>
            </a:pPr>
            <a:endParaRPr lang="en-US" smtClean="0"/>
          </a:p>
          <a:p>
            <a:pPr eaLnBrk="1" hangingPunct="1">
              <a:lnSpc>
                <a:spcPct val="90000"/>
              </a:lnSpc>
              <a:spcBef>
                <a:spcPct val="0"/>
              </a:spcBef>
            </a:pPr>
            <a:r>
              <a:rPr lang="en-US" smtClean="0"/>
              <a:t>Urban sanitation is always a challenge. Many solutions depend on communal financing to use a latrine. This puts an extra economic burden on households that are affected by HIV. Further, stigma considerations are can cause problems and limit latrine access. More research and programming options need to be explored in this context. </a:t>
            </a:r>
          </a:p>
          <a:p>
            <a:pPr eaLnBrk="1" hangingPunct="1">
              <a:lnSpc>
                <a:spcPct val="90000"/>
              </a:lnSpc>
              <a:spcBef>
                <a:spcPct val="0"/>
              </a:spcBef>
            </a:pPr>
            <a:endParaRPr lang="en-US" smtClean="0"/>
          </a:p>
          <a:p>
            <a:pPr eaLnBrk="1" hangingPunct="1">
              <a:lnSpc>
                <a:spcPct val="90000"/>
              </a:lnSpc>
              <a:spcBef>
                <a:spcPct val="0"/>
              </a:spcBef>
            </a:pPr>
            <a:r>
              <a:rPr lang="en-US" smtClean="0"/>
              <a:t>PEPFAR funding can be used to support sanitation efforts in countries. The key is to build these activities into your portfolio. They are simple, inexpensive and effective.</a:t>
            </a:r>
          </a:p>
          <a:p>
            <a:pPr eaLnBrk="1" hangingPunct="1">
              <a:lnSpc>
                <a:spcPct val="90000"/>
              </a:lnSpc>
              <a:spcBef>
                <a:spcPct val="0"/>
              </a:spcBef>
            </a:pPr>
            <a:endParaRPr lang="en-US" smtClean="0"/>
          </a:p>
        </p:txBody>
      </p:sp>
      <p:sp>
        <p:nvSpPr>
          <p:cNvPr id="33796" name="Slide Number Placeholder 3"/>
          <p:cNvSpPr>
            <a:spLocks noGrp="1"/>
          </p:cNvSpPr>
          <p:nvPr>
            <p:ph type="sldNum" sz="quarter" idx="5"/>
          </p:nvPr>
        </p:nvSpPr>
        <p:spPr bwMode="auto">
          <a:noFill/>
          <a:ln>
            <a:miter lim="800000"/>
            <a:headEnd/>
            <a:tailEnd/>
          </a:ln>
        </p:spPr>
        <p:txBody>
          <a:bodyPr/>
          <a:lstStyle/>
          <a:p>
            <a:fld id="{D61E6542-F867-48AC-A9E3-062C0C43EE16}" type="slidenum">
              <a:rPr lang="en-US" smtClean="0"/>
              <a:pPr/>
              <a:t>13</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Times" pitchFamily="18" charset="0"/>
              </a:rPr>
              <a:t>As we know, most diarrhea is caused by unsafe water, inadequate sanitation and poor hygiene….</a:t>
            </a:r>
          </a:p>
          <a:p>
            <a:pPr eaLnBrk="1" hangingPunct="1">
              <a:spcBef>
                <a:spcPct val="0"/>
              </a:spcBef>
            </a:pPr>
            <a:r>
              <a:rPr lang="en-US" smtClean="0">
                <a:latin typeface="Times" pitchFamily="18" charset="0"/>
              </a:rPr>
              <a:t>in people with immune compromised systems, diarrhea can happen more often and more severely</a:t>
            </a:r>
          </a:p>
          <a:p>
            <a:pPr eaLnBrk="1" hangingPunct="1">
              <a:spcBef>
                <a:spcPct val="0"/>
              </a:spcBef>
            </a:pPr>
            <a:r>
              <a:rPr lang="en-US" smtClean="0">
                <a:latin typeface="Times" pitchFamily="18" charset="0"/>
              </a:rPr>
              <a:t>Most people living with HIV get diarrhea….</a:t>
            </a:r>
          </a:p>
          <a:p>
            <a:pPr eaLnBrk="1" hangingPunct="1">
              <a:spcBef>
                <a:spcPct val="0"/>
              </a:spcBef>
            </a:pPr>
            <a:endParaRPr lang="en-US" smtClean="0">
              <a:latin typeface="Times" pitchFamily="18" charset="0"/>
            </a:endParaRPr>
          </a:p>
          <a:p>
            <a:pPr eaLnBrk="1" hangingPunct="1">
              <a:spcBef>
                <a:spcPct val="0"/>
              </a:spcBef>
            </a:pPr>
            <a:r>
              <a:rPr lang="en-US" smtClean="0">
                <a:latin typeface="Times" pitchFamily="18" charset="0"/>
              </a:rPr>
              <a:t>And diarrhea reduces a body’s ability to absorb life saving medicines and nutrients in food….this causes malnutrition which further exacerbates the effects of HIV</a:t>
            </a:r>
          </a:p>
          <a:p>
            <a:pPr eaLnBrk="1" hangingPunct="1">
              <a:spcBef>
                <a:spcPct val="0"/>
              </a:spcBef>
            </a:pPr>
            <a:endParaRPr lang="en-US" smtClean="0">
              <a:latin typeface="Times" pitchFamily="18" charset="0"/>
            </a:endParaRPr>
          </a:p>
          <a:p>
            <a:pPr eaLnBrk="1" hangingPunct="1">
              <a:spcBef>
                <a:spcPct val="0"/>
              </a:spcBef>
            </a:pPr>
            <a:r>
              <a:rPr lang="en-US" smtClean="0">
                <a:latin typeface="Times" pitchFamily="18" charset="0"/>
              </a:rPr>
              <a:t>Further….care givers have increased work in taking care of someone with diarrhea and the feces in the environment puts others in the home at risk of getting diarrhea as well</a:t>
            </a:r>
          </a:p>
          <a:p>
            <a:pPr eaLnBrk="1" hangingPunct="1">
              <a:spcBef>
                <a:spcPct val="0"/>
              </a:spcBef>
            </a:pPr>
            <a:endParaRPr lang="en-US" smtClean="0">
              <a:latin typeface="Times" pitchFamily="18" charset="0"/>
            </a:endParaRPr>
          </a:p>
          <a:p>
            <a:pPr eaLnBrk="1" hangingPunct="1">
              <a:spcBef>
                <a:spcPct val="0"/>
              </a:spcBef>
            </a:pPr>
            <a:r>
              <a:rPr lang="en-US" smtClean="0">
                <a:latin typeface="Times" pitchFamily="18" charset="0"/>
              </a:rPr>
              <a:t>Finally, people with HIV have greater water needs….to take medicines and for cleaning and washing</a:t>
            </a:r>
          </a:p>
          <a:p>
            <a:pPr eaLnBrk="1" hangingPunct="1">
              <a:spcBef>
                <a:spcPct val="0"/>
              </a:spcBef>
            </a:pPr>
            <a:endParaRPr lang="en-US" smtClean="0">
              <a:latin typeface="Times" pitchFamily="18" charset="0"/>
            </a:endParaRPr>
          </a:p>
          <a:p>
            <a:pPr eaLnBrk="1" hangingPunct="1">
              <a:spcBef>
                <a:spcPct val="0"/>
              </a:spcBef>
            </a:pPr>
            <a:r>
              <a:rPr lang="en-US" i="1" smtClean="0">
                <a:latin typeface="Times" pitchFamily="18" charset="0"/>
              </a:rPr>
              <a:t>As transition.. </a:t>
            </a:r>
          </a:p>
          <a:p>
            <a:pPr eaLnBrk="1" hangingPunct="1">
              <a:spcBef>
                <a:spcPct val="0"/>
              </a:spcBef>
            </a:pPr>
            <a:r>
              <a:rPr lang="en-US" i="1" smtClean="0">
                <a:latin typeface="Times" pitchFamily="18" charset="0"/>
              </a:rPr>
              <a:t>WASH, water, san and hygiene can mean many things to many people.. </a:t>
            </a:r>
          </a:p>
          <a:p>
            <a:pPr eaLnBrk="1" hangingPunct="1">
              <a:spcBef>
                <a:spcPct val="0"/>
              </a:spcBef>
            </a:pPr>
            <a:r>
              <a:rPr lang="en-US" i="1" smtClean="0">
                <a:latin typeface="Times" pitchFamily="18" charset="0"/>
              </a:rPr>
              <a:t>For this webinar, when referring to WASH, we’re focusing on 3 specific practices… safe drinking water, hand washing and snia. </a:t>
            </a:r>
          </a:p>
          <a:p>
            <a:pPr eaLnBrk="1" hangingPunct="1">
              <a:spcBef>
                <a:spcPct val="0"/>
              </a:spcBef>
            </a:pPr>
            <a:r>
              <a:rPr lang="en-US" i="1" smtClean="0">
                <a:latin typeface="Times" pitchFamily="18" charset="0"/>
              </a:rPr>
              <a:t>Which have all been shown to make a difference in both general and immuno compromised populations</a:t>
            </a:r>
          </a:p>
        </p:txBody>
      </p:sp>
      <p:sp>
        <p:nvSpPr>
          <p:cNvPr id="23556" name="Slide Number Placeholder 3"/>
          <p:cNvSpPr>
            <a:spLocks noGrp="1"/>
          </p:cNvSpPr>
          <p:nvPr>
            <p:ph type="sldNum" sz="quarter" idx="5"/>
          </p:nvPr>
        </p:nvSpPr>
        <p:spPr bwMode="auto">
          <a:noFill/>
          <a:ln>
            <a:miter lim="800000"/>
            <a:headEnd/>
            <a:tailEnd/>
          </a:ln>
        </p:spPr>
        <p:txBody>
          <a:bodyPr/>
          <a:lstStyle/>
          <a:p>
            <a:fld id="{841DA175-348F-4521-BCBA-FB173035F749}" type="slidenum">
              <a:rPr lang="en-US" smtClean="0">
                <a:latin typeface="Times" pitchFamily="18" charset="0"/>
                <a:ea typeface="MS PGothic" pitchFamily="34" charset="-128"/>
              </a:rPr>
              <a:pPr/>
              <a:t>2</a:t>
            </a:fld>
            <a:endParaRPr lang="en-US" smtClean="0">
              <a:latin typeface="Times" pitchFamily="18" charset="0"/>
              <a:ea typeface="MS PGothic"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txBox="1">
            <a:spLocks noGrp="1" noChangeArrowheads="1"/>
          </p:cNvSpPr>
          <p:nvPr/>
        </p:nvSpPr>
        <p:spPr bwMode="auto">
          <a:xfrm>
            <a:off x="0" y="0"/>
            <a:ext cx="2971800" cy="465138"/>
          </a:xfrm>
          <a:prstGeom prst="rect">
            <a:avLst/>
          </a:prstGeom>
          <a:noFill/>
          <a:ln w="9525">
            <a:noFill/>
            <a:miter lim="800000"/>
            <a:headEnd/>
            <a:tailEnd/>
          </a:ln>
        </p:spPr>
        <p:txBody>
          <a:bodyPr/>
          <a:lstStyle/>
          <a:p>
            <a:r>
              <a:rPr lang="en-US" sz="1200"/>
              <a:t>What is Scale? </a:t>
            </a:r>
          </a:p>
        </p:txBody>
      </p:sp>
      <p:sp>
        <p:nvSpPr>
          <p:cNvPr id="24579" name="Rectangle 3"/>
          <p:cNvSpPr txBox="1">
            <a:spLocks noGrp="1" noChangeArrowheads="1"/>
          </p:cNvSpPr>
          <p:nvPr/>
        </p:nvSpPr>
        <p:spPr bwMode="auto">
          <a:xfrm>
            <a:off x="3884613" y="0"/>
            <a:ext cx="2971800" cy="465138"/>
          </a:xfrm>
          <a:prstGeom prst="rect">
            <a:avLst/>
          </a:prstGeom>
          <a:noFill/>
          <a:ln w="9525">
            <a:noFill/>
            <a:miter lim="800000"/>
            <a:headEnd/>
            <a:tailEnd/>
          </a:ln>
        </p:spPr>
        <p:txBody>
          <a:bodyPr/>
          <a:lstStyle/>
          <a:p>
            <a:pPr algn="r"/>
            <a:fld id="{C551E694-87A3-4336-A01E-376ED52BB4DA}" type="datetime1">
              <a:rPr lang="en-US" sz="1200"/>
              <a:pPr algn="r"/>
              <a:t>5/3/2012</a:t>
            </a:fld>
            <a:endParaRPr lang="en-US" sz="1200"/>
          </a:p>
        </p:txBody>
      </p:sp>
      <p:sp>
        <p:nvSpPr>
          <p:cNvPr id="24580" name="Rectangle 6"/>
          <p:cNvSpPr txBox="1">
            <a:spLocks noGrp="1" noChangeArrowheads="1"/>
          </p:cNvSpPr>
          <p:nvPr/>
        </p:nvSpPr>
        <p:spPr bwMode="auto">
          <a:xfrm>
            <a:off x="0" y="8829675"/>
            <a:ext cx="2971800" cy="465138"/>
          </a:xfrm>
          <a:prstGeom prst="rect">
            <a:avLst/>
          </a:prstGeom>
          <a:noFill/>
          <a:ln w="9525">
            <a:noFill/>
            <a:miter lim="800000"/>
            <a:headEnd/>
            <a:tailEnd/>
          </a:ln>
        </p:spPr>
        <p:txBody>
          <a:bodyPr anchor="b"/>
          <a:lstStyle/>
          <a:p>
            <a:r>
              <a:rPr lang="en-US" sz="1200"/>
              <a:t>Overview Complete Process</a:t>
            </a:r>
          </a:p>
        </p:txBody>
      </p:sp>
      <p:sp>
        <p:nvSpPr>
          <p:cNvPr id="24581"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anchor="b"/>
          <a:lstStyle/>
          <a:p>
            <a:pPr algn="r"/>
            <a:fld id="{16232EB1-6E01-46C4-AE7C-6F544556EA65}" type="slidenum">
              <a:rPr lang="en-US" sz="1200"/>
              <a:pPr algn="r"/>
              <a:t>3</a:t>
            </a:fld>
            <a:endParaRPr lang="en-US" sz="1200"/>
          </a:p>
        </p:txBody>
      </p:sp>
      <p:sp>
        <p:nvSpPr>
          <p:cNvPr id="245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buFontTx/>
              <a:buAutoNum type="arabicPeriod"/>
            </a:pPr>
            <a:r>
              <a:rPr lang="en-US" smtClean="0">
                <a:latin typeface="Times" pitchFamily="18" charset="0"/>
              </a:rPr>
              <a:t>The numbers on the screen indicate the decrease in diarrheal disease among the general population when practicing the different critical WASH behaviors: Treatment and Safe Storage of Drinking Water; Handwashing and Sanitation. </a:t>
            </a:r>
          </a:p>
          <a:p>
            <a:pPr marL="228600" indent="-228600" eaLnBrk="1" hangingPunct="1">
              <a:spcBef>
                <a:spcPct val="0"/>
              </a:spcBef>
              <a:buFontTx/>
              <a:buAutoNum type="arabicPeriod"/>
            </a:pPr>
            <a:r>
              <a:rPr lang="en-US" smtClean="0">
                <a:latin typeface="Times" pitchFamily="18" charset="0"/>
              </a:rPr>
              <a:t>Regarding people living with HIV and their families, the most powerful study was conducted by Lule from the US Centers for Disease Control, et al in Uganda in 2005.  </a:t>
            </a:r>
            <a:r>
              <a:rPr lang="en-US" smtClean="0">
                <a:solidFill>
                  <a:srgbClr val="FFFFFF"/>
                </a:solidFill>
                <a:latin typeface="Times" pitchFamily="18" charset="0"/>
              </a:rPr>
              <a:t>Using the safe water system that treats water and stores it in a closed container with a tap reduced diarrhea risk by 25% and number of days ill by 33%</a:t>
            </a:r>
          </a:p>
          <a:p>
            <a:pPr marL="228600" indent="-228600" eaLnBrk="1" hangingPunct="1">
              <a:spcBef>
                <a:spcPct val="0"/>
              </a:spcBef>
              <a:buFontTx/>
              <a:buAutoNum type="arabicPeriod"/>
            </a:pPr>
            <a:r>
              <a:rPr lang="en-US" smtClean="0">
                <a:solidFill>
                  <a:srgbClr val="FFFFFF"/>
                </a:solidFill>
                <a:latin typeface="Times" pitchFamily="18" charset="0"/>
              </a:rPr>
              <a:t>Presence of latrine was associated with reduced diarrhea risk by 31% and number of days ill by 37%</a:t>
            </a:r>
          </a:p>
          <a:p>
            <a:pPr marL="228600" indent="-228600" eaLnBrk="1" hangingPunct="1">
              <a:spcBef>
                <a:spcPct val="0"/>
              </a:spcBef>
              <a:buFontTx/>
              <a:buAutoNum type="arabicPeriod"/>
            </a:pPr>
            <a:r>
              <a:rPr lang="en-US" smtClean="0">
                <a:solidFill>
                  <a:srgbClr val="FFFFFF"/>
                </a:solidFill>
                <a:latin typeface="Times" pitchFamily="18" charset="0"/>
              </a:rPr>
              <a:t>Presence of soap was associated with reduced number of days ill by 42%</a:t>
            </a:r>
          </a:p>
          <a:p>
            <a:pPr marL="228600" indent="-228600" eaLnBrk="1" hangingPunct="1">
              <a:spcBef>
                <a:spcPct val="0"/>
              </a:spcBef>
              <a:buFontTx/>
              <a:buAutoNum type="arabicPeriod"/>
            </a:pPr>
            <a:r>
              <a:rPr lang="en-US" smtClean="0">
                <a:solidFill>
                  <a:srgbClr val="FFFFFF"/>
                </a:solidFill>
                <a:latin typeface="Times" pitchFamily="18" charset="0"/>
              </a:rPr>
              <a:t>Similar results in Kenya and Nigeria. </a:t>
            </a: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While quite difficult to document, stigma and fear can further reduce essential access to water and restrict use of latrines.</a:t>
            </a:r>
          </a:p>
          <a:p>
            <a:endParaRPr lang="en-US" smtClean="0"/>
          </a:p>
          <a:p>
            <a:r>
              <a:rPr lang="en-US" smtClean="0"/>
              <a:t>People even suspected of having HIV have been barred from using community water points and shared latrines … </a:t>
            </a:r>
          </a:p>
          <a:p>
            <a:endParaRPr lang="en-US" smtClean="0"/>
          </a:p>
        </p:txBody>
      </p:sp>
      <p:sp>
        <p:nvSpPr>
          <p:cNvPr id="25604" name="Slide Number Placeholder 3"/>
          <p:cNvSpPr>
            <a:spLocks noGrp="1"/>
          </p:cNvSpPr>
          <p:nvPr>
            <p:ph type="sldNum" sz="quarter" idx="5"/>
          </p:nvPr>
        </p:nvSpPr>
        <p:spPr bwMode="auto">
          <a:noFill/>
          <a:ln>
            <a:miter lim="800000"/>
            <a:headEnd/>
            <a:tailEnd/>
          </a:ln>
        </p:spPr>
        <p:txBody>
          <a:bodyPr/>
          <a:lstStyle/>
          <a:p>
            <a:fld id="{D60ABA2D-513F-423B-8AE5-FDBF3BC33E27}"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r>
              <a:rPr lang="en-US" smtClean="0">
                <a:latin typeface="Times" pitchFamily="18" charset="0"/>
              </a:rPr>
              <a:t>Water, sanitation and hygiene should be integrated into different types of HIV programs. To date, most emphasis has been in Home-based Care programs, but there are valid considerations for integrating sanitation and handwashing into other HIV programming as well.. </a:t>
            </a:r>
          </a:p>
          <a:p>
            <a:pPr eaLnBrk="1" hangingPunct="1">
              <a:lnSpc>
                <a:spcPct val="90000"/>
              </a:lnSpc>
              <a:spcBef>
                <a:spcPct val="0"/>
              </a:spcBef>
            </a:pPr>
            <a:endParaRPr lang="en-US" smtClean="0">
              <a:latin typeface="Times" pitchFamily="18" charset="0"/>
            </a:endParaRPr>
          </a:p>
          <a:p>
            <a:pPr eaLnBrk="1" hangingPunct="1">
              <a:lnSpc>
                <a:spcPct val="90000"/>
              </a:lnSpc>
              <a:spcBef>
                <a:spcPct val="0"/>
              </a:spcBef>
            </a:pPr>
            <a:r>
              <a:rPr lang="en-US" smtClean="0">
                <a:latin typeface="Times" pitchFamily="18" charset="0"/>
              </a:rPr>
              <a:t>Another important area for integration is including HIV considerations into water and sanitation programs. This means assuring easier access to much needed water sources and simplifying the process for gathering water, for example, by creating longer pump handles that are easier to use, or by building larger latrines so a caregiver can help a weak but still mobile person use the latrine.  </a:t>
            </a:r>
          </a:p>
        </p:txBody>
      </p:sp>
      <p:sp>
        <p:nvSpPr>
          <p:cNvPr id="26628" name="Slide Number Placeholder 3"/>
          <p:cNvSpPr>
            <a:spLocks noGrp="1"/>
          </p:cNvSpPr>
          <p:nvPr>
            <p:ph type="sldNum" sz="quarter" idx="5"/>
          </p:nvPr>
        </p:nvSpPr>
        <p:spPr bwMode="auto">
          <a:noFill/>
          <a:ln>
            <a:miter lim="800000"/>
            <a:headEnd/>
            <a:tailEnd/>
          </a:ln>
        </p:spPr>
        <p:txBody>
          <a:bodyPr/>
          <a:lstStyle/>
          <a:p>
            <a:fld id="{5079F295-DF59-4112-A6EE-484250482B70}" type="slidenum">
              <a:rPr lang="en-US" smtClean="0"/>
              <a:pPr/>
              <a:t>6</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7652" name="Slide Number Placeholder 3"/>
          <p:cNvSpPr>
            <a:spLocks noGrp="1"/>
          </p:cNvSpPr>
          <p:nvPr>
            <p:ph type="sldNum" sz="quarter" idx="5"/>
          </p:nvPr>
        </p:nvSpPr>
        <p:spPr bwMode="auto">
          <a:noFill/>
          <a:ln>
            <a:miter lim="800000"/>
            <a:headEnd/>
            <a:tailEnd/>
          </a:ln>
        </p:spPr>
        <p:txBody>
          <a:bodyPr/>
          <a:lstStyle/>
          <a:p>
            <a:fld id="{477D3F3B-D4B0-464F-908B-756E99CF60FC}" type="slidenum">
              <a:rPr lang="en-US" smtClean="0">
                <a:latin typeface="Times" pitchFamily="18" charset="0"/>
                <a:ea typeface="MS PGothic" pitchFamily="34" charset="-128"/>
              </a:rPr>
              <a:pPr/>
              <a:t>7</a:t>
            </a:fld>
            <a:endParaRPr lang="en-US" smtClean="0">
              <a:latin typeface="Times" pitchFamily="18" charset="0"/>
              <a:ea typeface="MS PGothic"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Sanitation is often forgotten. People with HIV are in different stages: some are mobile, but and sometimes they are too weak to use the latrine and some may be bedbound. A range of activities are necessary to make practicing safe sanitation and hygiene possible with dignity. </a:t>
            </a:r>
          </a:p>
          <a:p>
            <a:pPr eaLnBrk="1" hangingPunct="1">
              <a:spcBef>
                <a:spcPct val="0"/>
              </a:spcBef>
            </a:pPr>
            <a:endParaRPr lang="en-US" smtClean="0"/>
          </a:p>
          <a:p>
            <a:pPr eaLnBrk="1" hangingPunct="1">
              <a:spcBef>
                <a:spcPct val="0"/>
              </a:spcBef>
            </a:pPr>
            <a:r>
              <a:rPr lang="en-US" smtClean="0"/>
              <a:t>A mobile but weak client might need help getting to the latrine, such as making sure the ground is even and the path clear of rocks and obstructions. A weak person also needs help to squat over the hole and simple modifications such as installing a pole or a rope in the latrine will help a person balance and stand.  Those who cannot get up can use bedpans and others must ensure that the contents are properly disposed in the latrine.</a:t>
            </a:r>
          </a:p>
          <a:p>
            <a:pPr eaLnBrk="1" hangingPunct="1">
              <a:spcBef>
                <a:spcPct val="0"/>
              </a:spcBef>
            </a:pPr>
            <a:endParaRPr lang="en-US" smtClean="0"/>
          </a:p>
        </p:txBody>
      </p:sp>
      <p:sp>
        <p:nvSpPr>
          <p:cNvPr id="28676" name="Slide Number Placeholder 3"/>
          <p:cNvSpPr>
            <a:spLocks noGrp="1"/>
          </p:cNvSpPr>
          <p:nvPr>
            <p:ph type="sldNum" sz="quarter" idx="5"/>
          </p:nvPr>
        </p:nvSpPr>
        <p:spPr bwMode="auto">
          <a:noFill/>
          <a:ln>
            <a:miter lim="800000"/>
            <a:headEnd/>
            <a:tailEnd/>
          </a:ln>
        </p:spPr>
        <p:txBody>
          <a:bodyPr/>
          <a:lstStyle/>
          <a:p>
            <a:fld id="{6AC2E431-62F5-43DA-8323-C4860074EBC8}" type="slidenum">
              <a:rPr lang="en-US" smtClean="0"/>
              <a:pPr/>
              <a:t>8</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ln>
            <a:miter lim="800000"/>
            <a:headEnd/>
            <a:tailEnd/>
          </a:ln>
        </p:spPr>
        <p:txBody>
          <a:bodyPr/>
          <a:lstStyle/>
          <a:p>
            <a:fld id="{72E5FF85-2A76-45A9-B0FE-46FCB05B8422}" type="slidenum">
              <a:rPr lang="en-US" smtClean="0">
                <a:latin typeface="Times" pitchFamily="18" charset="0"/>
                <a:ea typeface="MS PGothic" pitchFamily="34" charset="-128"/>
              </a:rPr>
              <a:pPr/>
              <a:t>9</a:t>
            </a:fld>
            <a:endParaRPr lang="en-US" smtClean="0">
              <a:latin typeface="Times" pitchFamily="18" charset="0"/>
              <a:ea typeface="MS PGothic" pitchFamily="34" charset="-128"/>
            </a:endParaRPr>
          </a:p>
        </p:txBody>
      </p:sp>
      <p:sp>
        <p:nvSpPr>
          <p:cNvPr id="29699" name="Rectangle 2"/>
          <p:cNvSpPr>
            <a:spLocks noRo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Times"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 bedbound client needs specialized assistance. Support Caregivers to understand how to develop the supplies to assist the bedbound client….these might be plastic pants, a bedside commode or bedpans - and for the truly bedbound, plastic sheeting to protect the bedding. Caregivers need to be taught how to change the soiled linens from under someone who cannot get out of bed or even sit up and they need to be taught how to adequately clean the client. </a:t>
            </a:r>
          </a:p>
          <a:p>
            <a:pPr eaLnBrk="1" hangingPunct="1">
              <a:spcBef>
                <a:spcPct val="0"/>
              </a:spcBef>
            </a:pPr>
            <a:endParaRPr lang="en-US" smtClean="0"/>
          </a:p>
          <a:p>
            <a:pPr eaLnBrk="1" hangingPunct="1">
              <a:spcBef>
                <a:spcPct val="0"/>
              </a:spcBef>
            </a:pPr>
            <a:r>
              <a:rPr lang="en-US" smtClean="0"/>
              <a:t>Another important feature was placing hand washing supplies, cloths and cleansers close enough to the patients so they can take care of themselves if they are able to.</a:t>
            </a:r>
          </a:p>
          <a:p>
            <a:pPr eaLnBrk="1" hangingPunct="1">
              <a:spcBef>
                <a:spcPct val="0"/>
              </a:spcBef>
            </a:pPr>
            <a:r>
              <a:rPr lang="en-US" smtClean="0"/>
              <a:t> </a:t>
            </a:r>
          </a:p>
          <a:p>
            <a:pPr eaLnBrk="1" hangingPunct="1">
              <a:spcBef>
                <a:spcPct val="0"/>
              </a:spcBef>
            </a:pPr>
            <a:endParaRPr lang="en-US" smtClean="0"/>
          </a:p>
        </p:txBody>
      </p:sp>
      <p:sp>
        <p:nvSpPr>
          <p:cNvPr id="30724" name="Slide Number Placeholder 3"/>
          <p:cNvSpPr>
            <a:spLocks noGrp="1"/>
          </p:cNvSpPr>
          <p:nvPr>
            <p:ph type="sldNum" sz="quarter" idx="5"/>
          </p:nvPr>
        </p:nvSpPr>
        <p:spPr bwMode="auto">
          <a:noFill/>
          <a:ln>
            <a:miter lim="800000"/>
            <a:headEnd/>
            <a:tailEnd/>
          </a:ln>
        </p:spPr>
        <p:txBody>
          <a:bodyPr/>
          <a:lstStyle/>
          <a:p>
            <a:fld id="{E8669E6C-4267-42FF-8D3B-C724564CEFFF}" type="slidenum">
              <a:rPr lang="en-US" smtClean="0"/>
              <a:pPr/>
              <a:t>10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608667"/>
            <a:ext cx="8636000" cy="677333"/>
          </a:xfrm>
          <a:prstGeom prst="rect">
            <a:avLst/>
          </a:prstGeom>
        </p:spPr>
        <p:txBody>
          <a:bodyPr lIns="101599" tIns="50799" rIns="101599" bIns="50799"/>
          <a:lstStyle/>
          <a:p>
            <a:r>
              <a:rPr lang="en-US" smtClean="0"/>
              <a:t>Click to edit Master title style</a:t>
            </a:r>
            <a:endParaRPr lang="en-US"/>
          </a:p>
        </p:txBody>
      </p:sp>
      <p:sp>
        <p:nvSpPr>
          <p:cNvPr id="3" name="Content Placeholder 2"/>
          <p:cNvSpPr>
            <a:spLocks noGrp="1"/>
          </p:cNvSpPr>
          <p:nvPr>
            <p:ph idx="1"/>
          </p:nvPr>
        </p:nvSpPr>
        <p:spPr>
          <a:xfrm>
            <a:off x="762000" y="2455333"/>
            <a:ext cx="8636000" cy="4318000"/>
          </a:xfrm>
          <a:prstGeom prst="rect">
            <a:avLst/>
          </a:prstGeom>
        </p:spPr>
        <p:txBody>
          <a:bodyPr lIns="101599" tIns="50799" rIns="101599" bIns="5079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xfrm>
            <a:off x="762000" y="6942138"/>
            <a:ext cx="2116138" cy="508000"/>
          </a:xfrm>
          <a:prstGeom prst="rect">
            <a:avLst/>
          </a:prstGeom>
        </p:spPr>
        <p:txBody>
          <a:bodyPr lIns="101599" tIns="50799" rIns="101599" bIns="50799"/>
          <a:lstStyle>
            <a:lvl1pPr>
              <a:defRPr>
                <a:latin typeface="Gill Sans" charset="0"/>
                <a:ea typeface="ヒラギノ角ゴ ProN W3" charset="-128"/>
                <a:cs typeface="+mn-cs"/>
                <a:sym typeface="Gill Sans" charset="0"/>
              </a:defRPr>
            </a:lvl1pPr>
          </a:lstStyle>
          <a:p>
            <a:pPr>
              <a:defRPr/>
            </a:pPr>
            <a:endParaRPr lang="en-US"/>
          </a:p>
        </p:txBody>
      </p:sp>
      <p:sp>
        <p:nvSpPr>
          <p:cNvPr id="5" name="Rectangle 4"/>
          <p:cNvSpPr>
            <a:spLocks noGrp="1" noChangeArrowheads="1"/>
          </p:cNvSpPr>
          <p:nvPr>
            <p:ph type="ftr" sz="quarter" idx="11"/>
          </p:nvPr>
        </p:nvSpPr>
        <p:spPr>
          <a:xfrm>
            <a:off x="3471863" y="6942138"/>
            <a:ext cx="3216275" cy="508000"/>
          </a:xfrm>
          <a:prstGeom prst="rect">
            <a:avLst/>
          </a:prstGeom>
        </p:spPr>
        <p:txBody>
          <a:bodyPr lIns="101599" tIns="50799" rIns="101599" bIns="50799"/>
          <a:lstStyle>
            <a:lvl1pPr>
              <a:defRPr>
                <a:latin typeface="Gill Sans" charset="0"/>
                <a:ea typeface="ヒラギノ角ゴ ProN W3" charset="-128"/>
                <a:cs typeface="+mn-cs"/>
                <a:sym typeface="Gill Sans" charset="0"/>
              </a:defRPr>
            </a:lvl1pPr>
          </a:lstStyle>
          <a:p>
            <a:pPr>
              <a:defRPr/>
            </a:pPr>
            <a:endParaRPr lang="en-US"/>
          </a:p>
        </p:txBody>
      </p:sp>
      <p:sp>
        <p:nvSpPr>
          <p:cNvPr id="6" name="Rectangle 5"/>
          <p:cNvSpPr>
            <a:spLocks noGrp="1" noChangeArrowheads="1"/>
          </p:cNvSpPr>
          <p:nvPr>
            <p:ph type="sldNum" sz="quarter" idx="12"/>
          </p:nvPr>
        </p:nvSpPr>
        <p:spPr>
          <a:xfrm>
            <a:off x="7281863" y="6942138"/>
            <a:ext cx="2116137" cy="508000"/>
          </a:xfrm>
          <a:prstGeom prst="rect">
            <a:avLst/>
          </a:prstGeom>
        </p:spPr>
        <p:txBody>
          <a:bodyPr vert="horz" wrap="square" lIns="101599" tIns="50799" rIns="101599" bIns="50799" numCol="1" anchor="t" anchorCtr="0" compatLnSpc="1">
            <a:prstTxWarp prst="textNoShape">
              <a:avLst/>
            </a:prstTxWarp>
          </a:bodyPr>
          <a:lstStyle>
            <a:lvl1pPr>
              <a:defRPr/>
            </a:lvl1pPr>
          </a:lstStyle>
          <a:p>
            <a:pPr>
              <a:defRPr/>
            </a:pPr>
            <a:fld id="{45450374-7B81-40E2-A3C2-BF2176CE199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608667"/>
            <a:ext cx="8636000" cy="677333"/>
          </a:xfrm>
          <a:prstGeom prst="rect">
            <a:avLst/>
          </a:prstGeom>
        </p:spPr>
        <p:txBody>
          <a:bodyPr lIns="101599" tIns="50799" rIns="101599" bIns="50799"/>
          <a:lstStyle/>
          <a:p>
            <a:r>
              <a:rPr lang="en-US" smtClean="0"/>
              <a:t>Click to edit Master title style</a:t>
            </a:r>
            <a:endParaRPr lang="en-US"/>
          </a:p>
        </p:txBody>
      </p:sp>
      <p:sp>
        <p:nvSpPr>
          <p:cNvPr id="3" name="Content Placeholder 2"/>
          <p:cNvSpPr>
            <a:spLocks noGrp="1"/>
          </p:cNvSpPr>
          <p:nvPr>
            <p:ph sz="half" idx="1"/>
          </p:nvPr>
        </p:nvSpPr>
        <p:spPr>
          <a:xfrm>
            <a:off x="762000" y="2455333"/>
            <a:ext cx="4233333" cy="4318000"/>
          </a:xfrm>
          <a:prstGeom prst="rect">
            <a:avLst/>
          </a:prstGeom>
        </p:spPr>
        <p:txBody>
          <a:bodyPr lIns="101599" tIns="50799" rIns="101599" bIns="50799"/>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64667" y="2455333"/>
            <a:ext cx="4233333" cy="4318000"/>
          </a:xfrm>
          <a:prstGeom prst="rect">
            <a:avLst/>
          </a:prstGeom>
        </p:spPr>
        <p:txBody>
          <a:bodyPr lIns="101599" tIns="50799" rIns="101599" bIns="50799"/>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xfrm>
            <a:off x="762000" y="6942138"/>
            <a:ext cx="2116138" cy="508000"/>
          </a:xfrm>
          <a:prstGeom prst="rect">
            <a:avLst/>
          </a:prstGeom>
        </p:spPr>
        <p:txBody>
          <a:bodyPr lIns="101599" tIns="50799" rIns="101599" bIns="50799"/>
          <a:lstStyle>
            <a:lvl1pPr>
              <a:defRPr>
                <a:latin typeface="Gill Sans" charset="0"/>
                <a:ea typeface="ヒラギノ角ゴ ProN W3" charset="-128"/>
                <a:cs typeface="+mn-cs"/>
                <a:sym typeface="Gill Sans" charset="0"/>
              </a:defRPr>
            </a:lvl1pPr>
          </a:lstStyle>
          <a:p>
            <a:pPr>
              <a:defRPr/>
            </a:pPr>
            <a:endParaRPr lang="en-US"/>
          </a:p>
        </p:txBody>
      </p:sp>
      <p:sp>
        <p:nvSpPr>
          <p:cNvPr id="6" name="Rectangle 5"/>
          <p:cNvSpPr>
            <a:spLocks noGrp="1" noChangeArrowheads="1"/>
          </p:cNvSpPr>
          <p:nvPr>
            <p:ph type="ftr" sz="quarter" idx="11"/>
          </p:nvPr>
        </p:nvSpPr>
        <p:spPr>
          <a:xfrm>
            <a:off x="3471863" y="6942138"/>
            <a:ext cx="3216275" cy="508000"/>
          </a:xfrm>
          <a:prstGeom prst="rect">
            <a:avLst/>
          </a:prstGeom>
        </p:spPr>
        <p:txBody>
          <a:bodyPr lIns="101599" tIns="50799" rIns="101599" bIns="50799"/>
          <a:lstStyle>
            <a:lvl1pPr>
              <a:defRPr>
                <a:latin typeface="Gill Sans" charset="0"/>
                <a:ea typeface="ヒラギノ角ゴ ProN W3" charset="-128"/>
                <a:cs typeface="+mn-cs"/>
                <a:sym typeface="Gill Sans" charset="0"/>
              </a:defRPr>
            </a:lvl1pPr>
          </a:lstStyle>
          <a:p>
            <a:pPr>
              <a:defRPr/>
            </a:pPr>
            <a:endParaRPr lang="en-US"/>
          </a:p>
        </p:txBody>
      </p:sp>
      <p:sp>
        <p:nvSpPr>
          <p:cNvPr id="7" name="Rectangle 6"/>
          <p:cNvSpPr>
            <a:spLocks noGrp="1" noChangeArrowheads="1"/>
          </p:cNvSpPr>
          <p:nvPr>
            <p:ph type="sldNum" sz="quarter" idx="12"/>
          </p:nvPr>
        </p:nvSpPr>
        <p:spPr>
          <a:xfrm>
            <a:off x="7281863" y="6942138"/>
            <a:ext cx="2116137" cy="508000"/>
          </a:xfrm>
          <a:prstGeom prst="rect">
            <a:avLst/>
          </a:prstGeom>
        </p:spPr>
        <p:txBody>
          <a:bodyPr vert="horz" wrap="square" lIns="101599" tIns="50799" rIns="101599" bIns="50799" numCol="1" anchor="t" anchorCtr="0" compatLnSpc="1">
            <a:prstTxWarp prst="textNoShape">
              <a:avLst/>
            </a:prstTxWarp>
          </a:bodyPr>
          <a:lstStyle>
            <a:lvl1pPr>
              <a:defRPr/>
            </a:lvl1pPr>
          </a:lstStyle>
          <a:p>
            <a:pPr>
              <a:defRPr/>
            </a:pPr>
            <a:fld id="{26791017-9828-464D-A7DF-A1E4C05EB78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08000" y="7062788"/>
            <a:ext cx="2370138" cy="404812"/>
          </a:xfrm>
          <a:prstGeom prst="rect">
            <a:avLst/>
          </a:prstGeom>
        </p:spPr>
        <p:txBody>
          <a:bodyPr vert="horz" wrap="square" lIns="101599" tIns="50799" rIns="101599" bIns="50799" numCol="1" anchor="t" anchorCtr="0" compatLnSpc="1">
            <a:prstTxWarp prst="textNoShape">
              <a:avLst/>
            </a:prstTxWarp>
          </a:bodyPr>
          <a:lstStyle>
            <a:lvl1pPr>
              <a:defRPr/>
            </a:lvl1pPr>
          </a:lstStyle>
          <a:p>
            <a:pPr>
              <a:defRPr/>
            </a:pPr>
            <a:fld id="{727F080B-520E-412A-9246-B74CD883C7BC}" type="datetime1">
              <a:rPr lang="en-US"/>
              <a:pPr>
                <a:defRPr/>
              </a:pPr>
              <a:t>5/3/2012</a:t>
            </a:fld>
            <a:endParaRPr lang="en-US"/>
          </a:p>
        </p:txBody>
      </p:sp>
      <p:sp>
        <p:nvSpPr>
          <p:cNvPr id="3" name="Footer Placeholder 2"/>
          <p:cNvSpPr>
            <a:spLocks noGrp="1"/>
          </p:cNvSpPr>
          <p:nvPr>
            <p:ph type="ftr" sz="quarter" idx="11"/>
          </p:nvPr>
        </p:nvSpPr>
        <p:spPr>
          <a:xfrm>
            <a:off x="3471863" y="7062788"/>
            <a:ext cx="3216275" cy="404812"/>
          </a:xfrm>
          <a:prstGeom prst="rect">
            <a:avLst/>
          </a:prstGeom>
        </p:spPr>
        <p:txBody>
          <a:bodyPr lIns="101599" tIns="50799" rIns="101599" bIns="50799"/>
          <a:lstStyle>
            <a:lvl1pPr>
              <a:defRPr>
                <a:latin typeface="Gill Sans" charset="0"/>
                <a:ea typeface="ヒラギノ角ゴ ProN W3" charset="-128"/>
                <a:cs typeface="+mn-cs"/>
                <a:sym typeface="Gill Sans" charset="0"/>
              </a:defRPr>
            </a:lvl1pPr>
          </a:lstStyle>
          <a:p>
            <a:pPr>
              <a:defRPr/>
            </a:pPr>
            <a:endParaRPr lang="en-US"/>
          </a:p>
        </p:txBody>
      </p:sp>
      <p:sp>
        <p:nvSpPr>
          <p:cNvPr id="4" name="Slide Number Placeholder 3"/>
          <p:cNvSpPr>
            <a:spLocks noGrp="1"/>
          </p:cNvSpPr>
          <p:nvPr>
            <p:ph type="sldNum" sz="quarter" idx="12"/>
          </p:nvPr>
        </p:nvSpPr>
        <p:spPr>
          <a:xfrm>
            <a:off x="7281863" y="7062788"/>
            <a:ext cx="2370137" cy="404812"/>
          </a:xfrm>
          <a:prstGeom prst="rect">
            <a:avLst/>
          </a:prstGeom>
        </p:spPr>
        <p:txBody>
          <a:bodyPr vert="horz" wrap="square" lIns="101599" tIns="50799" rIns="101599" bIns="50799" numCol="1" anchor="t" anchorCtr="0" compatLnSpc="1">
            <a:prstTxWarp prst="textNoShape">
              <a:avLst/>
            </a:prstTxWarp>
          </a:bodyPr>
          <a:lstStyle>
            <a:lvl1pPr>
              <a:defRPr/>
            </a:lvl1pPr>
          </a:lstStyle>
          <a:p>
            <a:pPr>
              <a:defRPr/>
            </a:pPr>
            <a:fld id="{6495A304-BF6B-46D9-BB6F-42768E6EC4C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1.xml"/><Relationship Id="rId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4.xml"/><Relationship Id="rId7"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theme" Target="../theme/theme3.xml"/><Relationship Id="rId4"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1"/>
          <p:cNvPicPr>
            <a:picLocks noChangeAspect="1" noChangeArrowheads="1"/>
          </p:cNvPicPr>
          <p:nvPr userDrawn="1"/>
        </p:nvPicPr>
        <p:blipFill>
          <a:blip r:embed="rId2"/>
          <a:srcRect/>
          <a:stretch>
            <a:fillRect/>
          </a:stretch>
        </p:blipFill>
        <p:spPr bwMode="auto">
          <a:xfrm>
            <a:off x="0" y="0"/>
            <a:ext cx="10160000" cy="3852863"/>
          </a:xfrm>
          <a:prstGeom prst="rect">
            <a:avLst/>
          </a:prstGeom>
          <a:noFill/>
          <a:ln w="12700">
            <a:noFill/>
            <a:miter lim="800000"/>
            <a:headEnd/>
            <a:tailEnd/>
          </a:ln>
        </p:spPr>
      </p:pic>
      <p:pic>
        <p:nvPicPr>
          <p:cNvPr id="1027" name="Picture 3"/>
          <p:cNvPicPr>
            <a:picLocks noChangeAspect="1" noChangeArrowheads="1"/>
          </p:cNvPicPr>
          <p:nvPr userDrawn="1"/>
        </p:nvPicPr>
        <p:blipFill>
          <a:blip r:embed="rId3"/>
          <a:srcRect/>
          <a:stretch>
            <a:fillRect/>
          </a:stretch>
        </p:blipFill>
        <p:spPr bwMode="auto">
          <a:xfrm>
            <a:off x="6184900" y="685800"/>
            <a:ext cx="3213100" cy="1638300"/>
          </a:xfrm>
          <a:prstGeom prst="rect">
            <a:avLst/>
          </a:prstGeom>
          <a:noFill/>
          <a:ln w="12700">
            <a:noFill/>
            <a:miter lim="800000"/>
            <a:headEnd/>
            <a:tailEnd/>
          </a:ln>
        </p:spPr>
      </p:pic>
      <p:pic>
        <p:nvPicPr>
          <p:cNvPr id="1028" name="Picture 3" descr="Horizontal_RGB_600.bmp"/>
          <p:cNvPicPr>
            <a:picLocks noChangeAspect="1"/>
          </p:cNvPicPr>
          <p:nvPr userDrawn="1"/>
        </p:nvPicPr>
        <p:blipFill>
          <a:blip r:embed="rId4"/>
          <a:srcRect/>
          <a:stretch>
            <a:fillRect/>
          </a:stretch>
        </p:blipFill>
        <p:spPr bwMode="auto">
          <a:xfrm>
            <a:off x="355600" y="6892925"/>
            <a:ext cx="1600200" cy="4762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
          <p:cNvPicPr>
            <a:picLocks noChangeAspect="1" noChangeArrowheads="1"/>
          </p:cNvPicPr>
          <p:nvPr userDrawn="1"/>
        </p:nvPicPr>
        <p:blipFill>
          <a:blip r:embed="rId3"/>
          <a:srcRect/>
          <a:stretch>
            <a:fillRect/>
          </a:stretch>
        </p:blipFill>
        <p:spPr bwMode="auto">
          <a:xfrm>
            <a:off x="0" y="9525"/>
            <a:ext cx="10160000" cy="3852863"/>
          </a:xfrm>
          <a:prstGeom prst="rect">
            <a:avLst/>
          </a:prstGeom>
          <a:noFill/>
          <a:ln w="12700">
            <a:noFill/>
            <a:miter lim="800000"/>
            <a:headEnd/>
            <a:tailEnd/>
          </a:ln>
        </p:spPr>
      </p:pic>
      <p:pic>
        <p:nvPicPr>
          <p:cNvPr id="2051" name="Picture 2"/>
          <p:cNvPicPr>
            <a:picLocks noChangeAspect="1" noChangeArrowheads="1"/>
          </p:cNvPicPr>
          <p:nvPr userDrawn="1"/>
        </p:nvPicPr>
        <p:blipFill>
          <a:blip r:embed="rId4"/>
          <a:srcRect/>
          <a:stretch>
            <a:fillRect/>
          </a:stretch>
        </p:blipFill>
        <p:spPr bwMode="auto">
          <a:xfrm>
            <a:off x="0" y="0"/>
            <a:ext cx="10166350" cy="152400"/>
          </a:xfrm>
          <a:prstGeom prst="rect">
            <a:avLst/>
          </a:prstGeom>
          <a:noFill/>
          <a:ln w="12700">
            <a:noFill/>
            <a:miter lim="800000"/>
            <a:headEnd/>
            <a:tailEnd/>
          </a:ln>
        </p:spPr>
      </p:pic>
      <p:pic>
        <p:nvPicPr>
          <p:cNvPr id="2052" name="Picture 3"/>
          <p:cNvPicPr>
            <a:picLocks noChangeAspect="1" noChangeArrowheads="1"/>
          </p:cNvPicPr>
          <p:nvPr userDrawn="1"/>
        </p:nvPicPr>
        <p:blipFill>
          <a:blip r:embed="rId5"/>
          <a:srcRect/>
          <a:stretch>
            <a:fillRect/>
          </a:stretch>
        </p:blipFill>
        <p:spPr bwMode="auto">
          <a:xfrm>
            <a:off x="6184900" y="685800"/>
            <a:ext cx="3213100" cy="1638300"/>
          </a:xfrm>
          <a:prstGeom prst="rect">
            <a:avLst/>
          </a:prstGeom>
          <a:noFill/>
          <a:ln w="12700">
            <a:noFill/>
            <a:miter lim="800000"/>
            <a:headEnd/>
            <a:tailEnd/>
          </a:ln>
        </p:spPr>
      </p:pic>
      <p:pic>
        <p:nvPicPr>
          <p:cNvPr id="2053" name="Picture 4" descr="Horizontal_RGB_600.bmp"/>
          <p:cNvPicPr>
            <a:picLocks noChangeAspect="1"/>
          </p:cNvPicPr>
          <p:nvPr userDrawn="1"/>
        </p:nvPicPr>
        <p:blipFill>
          <a:blip r:embed="rId6"/>
          <a:srcRect/>
          <a:stretch>
            <a:fillRect/>
          </a:stretch>
        </p:blipFill>
        <p:spPr bwMode="auto">
          <a:xfrm>
            <a:off x="355600" y="6892925"/>
            <a:ext cx="1600200" cy="4762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72" r:id="rId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
          <p:cNvPicPr>
            <a:picLocks noChangeAspect="1" noChangeArrowheads="1"/>
          </p:cNvPicPr>
          <p:nvPr userDrawn="1"/>
        </p:nvPicPr>
        <p:blipFill>
          <a:blip r:embed="rId6"/>
          <a:srcRect/>
          <a:stretch>
            <a:fillRect/>
          </a:stretch>
        </p:blipFill>
        <p:spPr bwMode="auto">
          <a:xfrm>
            <a:off x="0" y="0"/>
            <a:ext cx="10160000" cy="1676400"/>
          </a:xfrm>
          <a:prstGeom prst="rect">
            <a:avLst/>
          </a:prstGeom>
          <a:noFill/>
          <a:ln w="12700">
            <a:noFill/>
            <a:miter lim="800000"/>
            <a:headEnd/>
            <a:tailEnd/>
          </a:ln>
        </p:spPr>
      </p:pic>
      <p:pic>
        <p:nvPicPr>
          <p:cNvPr id="3075" name="Picture 3"/>
          <p:cNvPicPr>
            <a:picLocks noChangeAspect="1" noChangeArrowheads="1"/>
          </p:cNvPicPr>
          <p:nvPr userDrawn="1"/>
        </p:nvPicPr>
        <p:blipFill>
          <a:blip r:embed="rId7"/>
          <a:srcRect/>
          <a:stretch>
            <a:fillRect/>
          </a:stretch>
        </p:blipFill>
        <p:spPr bwMode="auto">
          <a:xfrm>
            <a:off x="431800" y="103188"/>
            <a:ext cx="1793875" cy="914400"/>
          </a:xfrm>
          <a:prstGeom prst="rect">
            <a:avLst/>
          </a:prstGeom>
          <a:noFill/>
          <a:ln w="12700">
            <a:noFill/>
            <a:miter lim="800000"/>
            <a:headEnd/>
            <a:tailEnd/>
          </a:ln>
        </p:spPr>
      </p:pic>
      <p:pic>
        <p:nvPicPr>
          <p:cNvPr id="3076" name="Picture 4" descr="Horizontal_RGB_600.bmp"/>
          <p:cNvPicPr>
            <a:picLocks noChangeAspect="1"/>
          </p:cNvPicPr>
          <p:nvPr userDrawn="1"/>
        </p:nvPicPr>
        <p:blipFill>
          <a:blip r:embed="rId8"/>
          <a:srcRect/>
          <a:stretch>
            <a:fillRect/>
          </a:stretch>
        </p:blipFill>
        <p:spPr bwMode="auto">
          <a:xfrm>
            <a:off x="355600" y="6938963"/>
            <a:ext cx="1447800" cy="4302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73" r:id="rId1"/>
    <p:sldLayoutId id="2147483775" r:id="rId2"/>
    <p:sldLayoutId id="2147483776" r:id="rId3"/>
    <p:sldLayoutId id="2147483777" r:id="rId4"/>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098" name="Picture 1"/>
          <p:cNvPicPr>
            <a:picLocks noChangeAspect="1" noChangeArrowheads="1"/>
          </p:cNvPicPr>
          <p:nvPr userDrawn="1"/>
        </p:nvPicPr>
        <p:blipFill>
          <a:blip r:embed="rId3"/>
          <a:srcRect/>
          <a:stretch>
            <a:fillRect/>
          </a:stretch>
        </p:blipFill>
        <p:spPr bwMode="auto">
          <a:xfrm>
            <a:off x="0" y="0"/>
            <a:ext cx="10160000" cy="1676400"/>
          </a:xfrm>
          <a:prstGeom prst="rect">
            <a:avLst/>
          </a:prstGeom>
          <a:noFill/>
          <a:ln w="12700">
            <a:noFill/>
            <a:miter lim="800000"/>
            <a:headEnd/>
            <a:tailEnd/>
          </a:ln>
        </p:spPr>
      </p:pic>
      <p:pic>
        <p:nvPicPr>
          <p:cNvPr id="4099" name="Picture 2"/>
          <p:cNvPicPr>
            <a:picLocks noChangeAspect="1" noChangeArrowheads="1"/>
          </p:cNvPicPr>
          <p:nvPr userDrawn="1"/>
        </p:nvPicPr>
        <p:blipFill>
          <a:blip r:embed="rId4"/>
          <a:srcRect/>
          <a:stretch>
            <a:fillRect/>
          </a:stretch>
        </p:blipFill>
        <p:spPr bwMode="auto">
          <a:xfrm>
            <a:off x="369888" y="146050"/>
            <a:ext cx="1371600" cy="927100"/>
          </a:xfrm>
          <a:prstGeom prst="rect">
            <a:avLst/>
          </a:prstGeom>
          <a:noFill/>
          <a:ln w="12700">
            <a:noFill/>
            <a:miter lim="800000"/>
            <a:headEnd/>
            <a:tailEnd/>
          </a:ln>
        </p:spPr>
      </p:pic>
      <p:pic>
        <p:nvPicPr>
          <p:cNvPr id="4100" name="Picture 4" descr="Horizontal_RGB_600.bmp"/>
          <p:cNvPicPr>
            <a:picLocks noChangeAspect="1"/>
          </p:cNvPicPr>
          <p:nvPr userDrawn="1"/>
        </p:nvPicPr>
        <p:blipFill>
          <a:blip r:embed="rId5"/>
          <a:srcRect/>
          <a:stretch>
            <a:fillRect/>
          </a:stretch>
        </p:blipFill>
        <p:spPr bwMode="auto">
          <a:xfrm>
            <a:off x="355600" y="6938963"/>
            <a:ext cx="1447800" cy="4302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74" r:id="rId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584200" y="5791200"/>
            <a:ext cx="9228138" cy="1025525"/>
          </a:xfrm>
          <a:prstGeom prst="rect">
            <a:avLst/>
          </a:prstGeom>
          <a:noFill/>
          <a:ln w="9525">
            <a:noFill/>
            <a:miter lim="800000"/>
            <a:headEnd/>
            <a:tailEnd/>
          </a:ln>
        </p:spPr>
        <p:txBody>
          <a:bodyPr lIns="101599" tIns="50799" rIns="101599" bIns="50799">
            <a:spAutoFit/>
          </a:bodyPr>
          <a:lstStyle/>
          <a:p>
            <a:endParaRPr lang="en-US" sz="2000"/>
          </a:p>
          <a:p>
            <a:endParaRPr lang="en-US" sz="2000"/>
          </a:p>
          <a:p>
            <a:endParaRPr lang="en-US" sz="2000"/>
          </a:p>
        </p:txBody>
      </p:sp>
      <p:sp>
        <p:nvSpPr>
          <p:cNvPr id="8195" name="TextBox 4"/>
          <p:cNvSpPr txBox="1">
            <a:spLocks noChangeArrowheads="1"/>
          </p:cNvSpPr>
          <p:nvPr/>
        </p:nvSpPr>
        <p:spPr bwMode="auto">
          <a:xfrm>
            <a:off x="355600" y="3124200"/>
            <a:ext cx="9237663" cy="1579563"/>
          </a:xfrm>
          <a:prstGeom prst="rect">
            <a:avLst/>
          </a:prstGeom>
          <a:noFill/>
          <a:ln w="9525">
            <a:noFill/>
            <a:miter lim="800000"/>
            <a:headEnd/>
            <a:tailEnd/>
          </a:ln>
        </p:spPr>
        <p:txBody>
          <a:bodyPr lIns="101599" tIns="50799" rIns="101599" bIns="50799">
            <a:spAutoFit/>
          </a:bodyPr>
          <a:lstStyle/>
          <a:p>
            <a:r>
              <a:rPr lang="en-US" b="1">
                <a:solidFill>
                  <a:srgbClr val="003366"/>
                </a:solidFill>
              </a:rPr>
              <a:t>Integrating Sanitation and Handwashing </a:t>
            </a:r>
          </a:p>
          <a:p>
            <a:r>
              <a:rPr lang="en-US" b="1">
                <a:solidFill>
                  <a:srgbClr val="003366"/>
                </a:solidFill>
              </a:rPr>
              <a:t>into PEPFAR Programming</a:t>
            </a:r>
          </a:p>
          <a:p>
            <a:endParaRPr lang="en-US" b="1">
              <a:solidFill>
                <a:srgbClr val="003366"/>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355600" y="1676400"/>
            <a:ext cx="1803400" cy="677863"/>
          </a:xfrm>
          <a:noFill/>
          <a:ln>
            <a:miter lim="800000"/>
            <a:headEnd/>
            <a:tailEnd/>
          </a:ln>
        </p:spPr>
        <p:txBody>
          <a:bodyPr vert="horz" wrap="square" numCol="1" anchor="t" anchorCtr="0" compatLnSpc="1">
            <a:prstTxWarp prst="textNoShape">
              <a:avLst/>
            </a:prstTxWarp>
          </a:bodyPr>
          <a:lstStyle/>
          <a:p>
            <a:pPr eaLnBrk="1" hangingPunct="1"/>
            <a:r>
              <a:rPr lang="en-US" sz="2800" smtClean="0"/>
              <a:t>Plastic Pants             </a:t>
            </a:r>
            <a:endParaRPr lang="en-US" sz="2800" smtClean="0">
              <a:solidFill>
                <a:srgbClr val="FF0000"/>
              </a:solidFill>
            </a:endParaRPr>
          </a:p>
        </p:txBody>
      </p:sp>
      <p:pic>
        <p:nvPicPr>
          <p:cNvPr id="17411" name="Content Placeholder 5" descr="Picture 229.jpg"/>
          <p:cNvPicPr>
            <a:picLocks noGrp="1" noChangeAspect="1"/>
          </p:cNvPicPr>
          <p:nvPr>
            <p:ph idx="1"/>
          </p:nvPr>
        </p:nvPicPr>
        <p:blipFill>
          <a:blip r:embed="rId3"/>
          <a:srcRect l="13174" r="20950"/>
          <a:stretch>
            <a:fillRect/>
          </a:stretch>
        </p:blipFill>
        <p:spPr bwMode="auto">
          <a:xfrm>
            <a:off x="338138" y="2794000"/>
            <a:ext cx="2092325" cy="3835400"/>
          </a:xfrm>
          <a:noFill/>
          <a:ln>
            <a:miter lim="800000"/>
            <a:headEnd/>
            <a:tailEnd/>
          </a:ln>
        </p:spPr>
      </p:pic>
      <p:pic>
        <p:nvPicPr>
          <p:cNvPr id="17412" name="Picture 7" descr="couseling card 3.2 ( 3.2.4) use potty chair.JPG"/>
          <p:cNvPicPr>
            <a:picLocks noChangeAspect="1"/>
          </p:cNvPicPr>
          <p:nvPr/>
        </p:nvPicPr>
        <p:blipFill>
          <a:blip r:embed="rId4"/>
          <a:srcRect l="10039" t="14847" r="9662" b="18449"/>
          <a:stretch>
            <a:fillRect/>
          </a:stretch>
        </p:blipFill>
        <p:spPr bwMode="auto">
          <a:xfrm>
            <a:off x="7423150" y="4148138"/>
            <a:ext cx="2736850" cy="3217862"/>
          </a:xfrm>
          <a:prstGeom prst="rect">
            <a:avLst/>
          </a:prstGeom>
          <a:noFill/>
          <a:ln w="9525">
            <a:noFill/>
            <a:miter lim="800000"/>
            <a:headEnd/>
            <a:tailEnd/>
          </a:ln>
        </p:spPr>
      </p:pic>
      <p:sp>
        <p:nvSpPr>
          <p:cNvPr id="9" name="TextBox 8"/>
          <p:cNvSpPr txBox="1"/>
          <p:nvPr/>
        </p:nvSpPr>
        <p:spPr>
          <a:xfrm>
            <a:off x="7450138" y="2971800"/>
            <a:ext cx="2709862" cy="933450"/>
          </a:xfrm>
          <a:prstGeom prst="rect">
            <a:avLst/>
          </a:prstGeom>
          <a:noFill/>
        </p:spPr>
        <p:txBody>
          <a:bodyPr lIns="101599" tIns="50799" rIns="101599" bIns="50799">
            <a:spAutoFit/>
          </a:bodyPr>
          <a:lstStyle/>
          <a:p>
            <a:pPr eaLnBrk="0" hangingPunct="0">
              <a:defRPr/>
            </a:pPr>
            <a:r>
              <a:rPr lang="en-US" sz="2700" b="1" dirty="0">
                <a:solidFill>
                  <a:schemeClr val="tx1"/>
                </a:solidFill>
                <a:latin typeface="+mj-lt"/>
                <a:ea typeface="+mj-ea"/>
                <a:cs typeface="+mj-cs"/>
              </a:rPr>
              <a:t>Bedside</a:t>
            </a:r>
          </a:p>
          <a:p>
            <a:pPr eaLnBrk="0" hangingPunct="0">
              <a:defRPr/>
            </a:pPr>
            <a:r>
              <a:rPr lang="en-US" sz="2700" b="1" dirty="0">
                <a:solidFill>
                  <a:schemeClr val="tx1"/>
                </a:solidFill>
                <a:latin typeface="+mj-lt"/>
                <a:ea typeface="+mj-ea"/>
                <a:cs typeface="+mj-cs"/>
              </a:rPr>
              <a:t>Commode</a:t>
            </a:r>
          </a:p>
        </p:txBody>
      </p:sp>
      <p:sp>
        <p:nvSpPr>
          <p:cNvPr id="17414" name="Text Box 9"/>
          <p:cNvSpPr txBox="1">
            <a:spLocks noChangeArrowheads="1"/>
          </p:cNvSpPr>
          <p:nvPr/>
        </p:nvSpPr>
        <p:spPr bwMode="auto">
          <a:xfrm>
            <a:off x="3302000" y="1862138"/>
            <a:ext cx="3386138" cy="595312"/>
          </a:xfrm>
          <a:prstGeom prst="rect">
            <a:avLst/>
          </a:prstGeom>
          <a:noFill/>
          <a:ln w="9525">
            <a:noFill/>
            <a:miter lim="800000"/>
            <a:headEnd/>
            <a:tailEnd/>
          </a:ln>
        </p:spPr>
        <p:txBody>
          <a:bodyPr lIns="101599" tIns="50799" rIns="101599" bIns="50799">
            <a:spAutoFit/>
          </a:bodyPr>
          <a:lstStyle/>
          <a:p>
            <a:pPr>
              <a:spcBef>
                <a:spcPct val="50000"/>
              </a:spcBef>
            </a:pPr>
            <a:endParaRPr lang="en-US"/>
          </a:p>
        </p:txBody>
      </p:sp>
      <p:sp>
        <p:nvSpPr>
          <p:cNvPr id="17415" name="Text Box 10"/>
          <p:cNvSpPr txBox="1">
            <a:spLocks noChangeArrowheads="1"/>
          </p:cNvSpPr>
          <p:nvPr/>
        </p:nvSpPr>
        <p:spPr bwMode="auto">
          <a:xfrm>
            <a:off x="3175000" y="1219200"/>
            <a:ext cx="3276600" cy="2211388"/>
          </a:xfrm>
          <a:prstGeom prst="rect">
            <a:avLst/>
          </a:prstGeom>
          <a:noFill/>
          <a:ln w="9525">
            <a:noFill/>
            <a:miter lim="800000"/>
            <a:headEnd/>
            <a:tailEnd/>
          </a:ln>
        </p:spPr>
        <p:txBody>
          <a:bodyPr lIns="101599" tIns="50799" rIns="101599" bIns="50799">
            <a:spAutoFit/>
          </a:bodyPr>
          <a:lstStyle/>
          <a:p>
            <a:pPr>
              <a:spcBef>
                <a:spcPct val="50000"/>
              </a:spcBef>
            </a:pPr>
            <a:r>
              <a:rPr lang="en-US" sz="2800">
                <a:latin typeface="Calibri" pitchFamily="34" charset="0"/>
              </a:rPr>
              <a:t>“Home-made” Bedpans</a:t>
            </a:r>
          </a:p>
          <a:p>
            <a:pPr>
              <a:spcBef>
                <a:spcPct val="50000"/>
              </a:spcBef>
            </a:pPr>
            <a:endParaRPr lang="en-US" sz="2700" b="1">
              <a:latin typeface="Arial" charset="0"/>
            </a:endParaRPr>
          </a:p>
          <a:p>
            <a:pPr>
              <a:spcBef>
                <a:spcPct val="50000"/>
              </a:spcBef>
            </a:pPr>
            <a:endParaRPr lang="en-US" sz="2700" b="1">
              <a:latin typeface="Arial" charset="0"/>
            </a:endParaRPr>
          </a:p>
        </p:txBody>
      </p:sp>
      <p:pic>
        <p:nvPicPr>
          <p:cNvPr id="17416" name="Picture 4" descr="homemade potty"/>
          <p:cNvPicPr>
            <a:picLocks noChangeAspect="1" noChangeArrowheads="1"/>
          </p:cNvPicPr>
          <p:nvPr/>
        </p:nvPicPr>
        <p:blipFill>
          <a:blip r:embed="rId5"/>
          <a:srcRect/>
          <a:stretch>
            <a:fillRect/>
          </a:stretch>
        </p:blipFill>
        <p:spPr bwMode="auto">
          <a:xfrm>
            <a:off x="2794000" y="2286000"/>
            <a:ext cx="4629150" cy="3471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a:xfrm>
            <a:off x="3479800" y="228600"/>
            <a:ext cx="5969000" cy="677863"/>
          </a:xfrm>
          <a:noFill/>
          <a:ln>
            <a:miter lim="800000"/>
            <a:headEnd/>
            <a:tailEnd/>
          </a:ln>
        </p:spPr>
        <p:txBody>
          <a:bodyPr vert="horz" wrap="square" numCol="1" anchor="t" anchorCtr="0" compatLnSpc="1">
            <a:prstTxWarp prst="textNoShape">
              <a:avLst/>
            </a:prstTxWarp>
          </a:bodyPr>
          <a:lstStyle/>
          <a:p>
            <a:r>
              <a:rPr lang="en-US" sz="3600" smtClean="0"/>
              <a:t>Hand Washing</a:t>
            </a:r>
          </a:p>
        </p:txBody>
      </p:sp>
      <p:sp>
        <p:nvSpPr>
          <p:cNvPr id="18435" name="Content Placeholder 2"/>
          <p:cNvSpPr>
            <a:spLocks noGrp="1"/>
          </p:cNvSpPr>
          <p:nvPr>
            <p:ph sz="half" idx="1"/>
          </p:nvPr>
        </p:nvSpPr>
        <p:spPr bwMode="auto">
          <a:xfrm>
            <a:off x="736600" y="2286000"/>
            <a:ext cx="4233863" cy="4318000"/>
          </a:xfrm>
          <a:noFill/>
          <a:ln>
            <a:miter lim="800000"/>
            <a:headEnd/>
            <a:tailEnd/>
          </a:ln>
        </p:spPr>
        <p:txBody>
          <a:bodyPr vert="horz" wrap="square" numCol="1" anchor="t" anchorCtr="0" compatLnSpc="1">
            <a:prstTxWarp prst="textNoShape">
              <a:avLst/>
            </a:prstTxWarp>
          </a:bodyPr>
          <a:lstStyle/>
          <a:p>
            <a:pPr>
              <a:lnSpc>
                <a:spcPct val="90000"/>
              </a:lnSpc>
              <a:spcBef>
                <a:spcPct val="0"/>
              </a:spcBef>
              <a:spcAft>
                <a:spcPct val="50000"/>
              </a:spcAft>
            </a:pPr>
            <a:r>
              <a:rPr lang="en-US" sz="2700" smtClean="0"/>
              <a:t>Use tippy tap to conserve water</a:t>
            </a:r>
          </a:p>
          <a:p>
            <a:pPr>
              <a:lnSpc>
                <a:spcPct val="90000"/>
              </a:lnSpc>
              <a:spcBef>
                <a:spcPct val="0"/>
              </a:spcBef>
              <a:spcAft>
                <a:spcPct val="50000"/>
              </a:spcAft>
            </a:pPr>
            <a:r>
              <a:rPr lang="en-US" sz="2700" smtClean="0"/>
              <a:t>Create hand washing station next to client and next to latrine</a:t>
            </a:r>
          </a:p>
          <a:p>
            <a:pPr>
              <a:lnSpc>
                <a:spcPct val="90000"/>
              </a:lnSpc>
              <a:spcBef>
                <a:spcPct val="0"/>
              </a:spcBef>
              <a:spcAft>
                <a:spcPct val="50000"/>
              </a:spcAft>
            </a:pPr>
            <a:r>
              <a:rPr lang="en-US" sz="2700" smtClean="0"/>
              <a:t>When soap is not available, use ash for hand washing—rub hands together, rinse, and air drying.</a:t>
            </a:r>
          </a:p>
        </p:txBody>
      </p:sp>
      <p:pic>
        <p:nvPicPr>
          <p:cNvPr id="25604" name="Picture 21" descr="Tippy tap "/>
          <p:cNvPicPr>
            <a:picLocks noGrp="1" noChangeAspect="1" noChangeArrowheads="1"/>
          </p:cNvPicPr>
          <p:nvPr>
            <p:ph sz="half" idx="2"/>
          </p:nvPr>
        </p:nvPicPr>
        <p:blipFill>
          <a:blip r:embed="rId3">
            <a:lum bright="6000"/>
          </a:blip>
          <a:srcRect/>
          <a:stretch>
            <a:fillRect/>
          </a:stretch>
        </p:blipFill>
        <p:spPr bwMode="auto">
          <a:xfrm>
            <a:off x="5662613" y="2455863"/>
            <a:ext cx="3238500" cy="4318000"/>
          </a:xfrm>
          <a:ln w="38100" cap="sq">
            <a:solidFill>
              <a:srgbClr val="000000"/>
            </a:solidFill>
            <a:miter lim="800000"/>
            <a:headEnd/>
            <a:tailEnd/>
          </a:ln>
          <a:effectLst>
            <a:outerShdw blurRad="63500" dist="38100" dir="2700000" algn="tl" rotWithShape="0">
              <a:srgbClr val="000000">
                <a:alpha val="42998"/>
              </a:srgbClr>
            </a:outerShdw>
          </a:effectLst>
        </p:spPr>
      </p:pic>
      <p:sp>
        <p:nvSpPr>
          <p:cNvPr id="18437" name="TextBox 4"/>
          <p:cNvSpPr txBox="1">
            <a:spLocks noChangeArrowheads="1"/>
          </p:cNvSpPr>
          <p:nvPr/>
        </p:nvSpPr>
        <p:spPr bwMode="auto">
          <a:xfrm>
            <a:off x="6350000" y="6942138"/>
            <a:ext cx="3386138" cy="411162"/>
          </a:xfrm>
          <a:prstGeom prst="rect">
            <a:avLst/>
          </a:prstGeom>
          <a:noFill/>
          <a:ln w="9525">
            <a:noFill/>
            <a:miter lim="800000"/>
            <a:headEnd/>
            <a:tailEnd/>
          </a:ln>
        </p:spPr>
        <p:txBody>
          <a:bodyPr lIns="101599" tIns="50799" rIns="101599" bIns="50799">
            <a:spAutoFit/>
          </a:bodyPr>
          <a:lstStyle/>
          <a:p>
            <a:r>
              <a:rPr lang="en-US" sz="2000"/>
              <a:t>Using a tippy tap</a:t>
            </a:r>
          </a:p>
        </p:txBody>
      </p:sp>
      <p:sp>
        <p:nvSpPr>
          <p:cNvPr id="18438" name="TextBox 5"/>
          <p:cNvSpPr txBox="1">
            <a:spLocks noChangeArrowheads="1"/>
          </p:cNvSpPr>
          <p:nvPr/>
        </p:nvSpPr>
        <p:spPr bwMode="auto">
          <a:xfrm>
            <a:off x="508000" y="1371600"/>
            <a:ext cx="8763000" cy="584200"/>
          </a:xfrm>
          <a:prstGeom prst="rect">
            <a:avLst/>
          </a:prstGeom>
          <a:noFill/>
          <a:ln w="9525">
            <a:noFill/>
            <a:miter lim="800000"/>
            <a:headEnd/>
            <a:tailEnd/>
          </a:ln>
        </p:spPr>
        <p:txBody>
          <a:bodyPr>
            <a:spAutoFit/>
          </a:bodyPr>
          <a:lstStyle/>
          <a:p>
            <a:r>
              <a:rPr lang="en-US"/>
              <a:t>Sanitation must be accompanied by handwashing</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txBox="1">
            <a:spLocks/>
          </p:cNvSpPr>
          <p:nvPr/>
        </p:nvSpPr>
        <p:spPr bwMode="auto">
          <a:xfrm>
            <a:off x="1879600" y="304800"/>
            <a:ext cx="8915400" cy="909638"/>
          </a:xfrm>
          <a:prstGeom prst="rect">
            <a:avLst/>
          </a:prstGeom>
          <a:noFill/>
          <a:ln w="9525">
            <a:noFill/>
            <a:miter lim="800000"/>
            <a:headEnd/>
            <a:tailEnd/>
          </a:ln>
        </p:spPr>
        <p:txBody>
          <a:bodyPr lIns="101598" tIns="50798" rIns="101598" bIns="50798"/>
          <a:lstStyle/>
          <a:p>
            <a:pPr defTabSz="455613" eaLnBrk="0" hangingPunct="0"/>
            <a:r>
              <a:rPr lang="en-US" sz="3600"/>
              <a:t>Guidance for Integration of WASH</a:t>
            </a:r>
            <a:endParaRPr lang="en-US" sz="2000"/>
          </a:p>
          <a:p>
            <a:pPr defTabSz="455613" eaLnBrk="0" hangingPunct="0"/>
            <a:r>
              <a:rPr lang="en-US" sz="2400" i="1"/>
              <a:t>to influence practice and flow of funds</a:t>
            </a:r>
            <a:endParaRPr lang="en-US" sz="2400" i="1">
              <a:latin typeface="Calibri" pitchFamily="34" charset="0"/>
              <a:ea typeface="MS PGothic" pitchFamily="34" charset="-128"/>
            </a:endParaRPr>
          </a:p>
        </p:txBody>
      </p:sp>
      <p:pic>
        <p:nvPicPr>
          <p:cNvPr id="19459" name="Content Placeholder 3" descr="WHO USAID Joint Document HIV WASH integration.JPG"/>
          <p:cNvPicPr>
            <a:picLocks noChangeAspect="1"/>
          </p:cNvPicPr>
          <p:nvPr/>
        </p:nvPicPr>
        <p:blipFill>
          <a:blip r:embed="rId3"/>
          <a:srcRect/>
          <a:stretch>
            <a:fillRect/>
          </a:stretch>
        </p:blipFill>
        <p:spPr bwMode="auto">
          <a:xfrm>
            <a:off x="4318000" y="2116138"/>
            <a:ext cx="5842000" cy="5503862"/>
          </a:xfrm>
          <a:prstGeom prst="rect">
            <a:avLst/>
          </a:prstGeom>
          <a:noFill/>
          <a:ln w="9525">
            <a:noFill/>
            <a:miter lim="800000"/>
            <a:headEnd/>
            <a:tailEnd/>
          </a:ln>
        </p:spPr>
      </p:pic>
      <p:sp>
        <p:nvSpPr>
          <p:cNvPr id="7" name="Title 1"/>
          <p:cNvSpPr txBox="1">
            <a:spLocks/>
          </p:cNvSpPr>
          <p:nvPr/>
        </p:nvSpPr>
        <p:spPr bwMode="auto">
          <a:xfrm>
            <a:off x="203200" y="5181600"/>
            <a:ext cx="3810000" cy="1295400"/>
          </a:xfrm>
          <a:prstGeom prst="rect">
            <a:avLst/>
          </a:prstGeom>
          <a:noFill/>
          <a:ln>
            <a:miter lim="800000"/>
            <a:headEnd/>
            <a:tailEnd/>
          </a:ln>
        </p:spPr>
        <p:txBody>
          <a:bodyPr lIns="101598" tIns="50798" rIns="101598" bIns="50798"/>
          <a:lstStyle/>
          <a:p>
            <a:pPr algn="r" defTabSz="457195" eaLnBrk="0" hangingPunct="0">
              <a:defRPr/>
            </a:pPr>
            <a:r>
              <a:rPr lang="en-US" sz="2000" dirty="0">
                <a:latin typeface="+mj-lt"/>
                <a:ea typeface="ＭＳ Ｐゴシック" pitchFamily="-112" charset="-128"/>
                <a:cs typeface="ＭＳ Ｐゴシック" charset="-128"/>
              </a:rPr>
              <a:t>WHO/USAID JOINT PUBLICATION </a:t>
            </a:r>
          </a:p>
          <a:p>
            <a:pPr algn="r" defTabSz="457195" eaLnBrk="0" hangingPunct="0">
              <a:defRPr/>
            </a:pPr>
            <a:r>
              <a:rPr lang="en-US" sz="2000" dirty="0">
                <a:latin typeface="+mj-lt"/>
                <a:ea typeface="ＭＳ Ｐゴシック" pitchFamily="-112" charset="-128"/>
                <a:cs typeface="ＭＳ Ｐゴシック" charset="-128"/>
              </a:rPr>
              <a:t>How to integrate WASH </a:t>
            </a:r>
          </a:p>
          <a:p>
            <a:pPr algn="r" defTabSz="457195" eaLnBrk="0" hangingPunct="0">
              <a:defRPr/>
            </a:pPr>
            <a:r>
              <a:rPr lang="en-US" sz="2000" dirty="0">
                <a:latin typeface="+mj-lt"/>
                <a:ea typeface="ＭＳ Ｐゴシック" pitchFamily="-112" charset="-128"/>
                <a:cs typeface="ＭＳ Ｐゴシック" charset="-128"/>
              </a:rPr>
              <a:t>into HIV programs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xfrm>
            <a:off x="762000" y="1608138"/>
            <a:ext cx="8636000" cy="677862"/>
          </a:xfrm>
          <a:noFill/>
          <a:ln>
            <a:miter lim="800000"/>
            <a:headEnd/>
            <a:tailEnd/>
          </a:ln>
        </p:spPr>
        <p:txBody>
          <a:bodyPr vert="horz" wrap="square" numCol="1" anchor="t" anchorCtr="0" compatLnSpc="1">
            <a:prstTxWarp prst="textNoShape">
              <a:avLst/>
            </a:prstTxWarp>
          </a:bodyPr>
          <a:lstStyle/>
          <a:p>
            <a:r>
              <a:rPr lang="en-US" sz="3600" smtClean="0"/>
              <a:t>YOU and PEPFAR CAN MAKE A DIFFERENCE!</a:t>
            </a:r>
          </a:p>
        </p:txBody>
      </p:sp>
      <p:sp>
        <p:nvSpPr>
          <p:cNvPr id="20483" name="Content Placeholder 2"/>
          <p:cNvSpPr>
            <a:spLocks noGrp="1"/>
          </p:cNvSpPr>
          <p:nvPr>
            <p:ph idx="1"/>
          </p:nvPr>
        </p:nvSpPr>
        <p:spPr bwMode="auto">
          <a:xfrm>
            <a:off x="762000" y="2455863"/>
            <a:ext cx="9144000" cy="4910137"/>
          </a:xfrm>
          <a:noFill/>
          <a:ln>
            <a:miter lim="800000"/>
            <a:headEnd/>
            <a:tailEnd/>
          </a:ln>
        </p:spPr>
        <p:txBody>
          <a:bodyPr vert="horz" wrap="square" numCol="1" anchor="t" anchorCtr="0" compatLnSpc="1">
            <a:prstTxWarp prst="textNoShape">
              <a:avLst/>
            </a:prstTxWarp>
          </a:bodyPr>
          <a:lstStyle/>
          <a:p>
            <a:r>
              <a:rPr lang="en-US" sz="3100" smtClean="0"/>
              <a:t>Incorporate sanitation systematically into all areas of HIV</a:t>
            </a:r>
          </a:p>
          <a:p>
            <a:r>
              <a:rPr lang="en-US" sz="3100" smtClean="0"/>
              <a:t>Incorporate HIV considerations into water and sanitation programs</a:t>
            </a:r>
          </a:p>
          <a:p>
            <a:r>
              <a:rPr lang="en-US" sz="3100" smtClean="0"/>
              <a:t>Address urban sanitation -- a huge problem that is exacerbated in the HIV context</a:t>
            </a:r>
          </a:p>
          <a:p>
            <a:r>
              <a:rPr lang="en-US" sz="3100" smtClean="0"/>
              <a:t>Finance sanitation activities in HIV programming</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736600" y="1066800"/>
            <a:ext cx="8636000" cy="677863"/>
          </a:xfrm>
          <a:noFill/>
          <a:ln>
            <a:miter lim="800000"/>
            <a:headEnd/>
            <a:tailEnd/>
          </a:ln>
        </p:spPr>
        <p:txBody>
          <a:bodyPr vert="horz" wrap="square" numCol="1" anchor="t" anchorCtr="0" compatLnSpc="1">
            <a:prstTxWarp prst="textNoShape">
              <a:avLst/>
            </a:prstTxWarp>
          </a:bodyPr>
          <a:lstStyle/>
          <a:p>
            <a:r>
              <a:rPr lang="en-US" sz="5400" b="1" smtClean="0"/>
              <a:t>WHY</a:t>
            </a:r>
            <a:r>
              <a:rPr lang="en-US" sz="3600" smtClean="0"/>
              <a:t> WASH Matters for PLHIV</a:t>
            </a:r>
          </a:p>
        </p:txBody>
      </p:sp>
      <p:sp>
        <p:nvSpPr>
          <p:cNvPr id="5123" name="Rectangle 5"/>
          <p:cNvSpPr>
            <a:spLocks noGrp="1" noChangeArrowheads="1"/>
          </p:cNvSpPr>
          <p:nvPr>
            <p:ph type="body" idx="1"/>
          </p:nvPr>
        </p:nvSpPr>
        <p:spPr>
          <a:xfrm>
            <a:off x="736600" y="2286000"/>
            <a:ext cx="8636000" cy="4318000"/>
          </a:xfrm>
        </p:spPr>
        <p:txBody>
          <a:bodyPr/>
          <a:lstStyle/>
          <a:p>
            <a:pPr>
              <a:buFont typeface="Arial" pitchFamily="34" charset="0"/>
              <a:buChar char="•"/>
              <a:defRPr/>
            </a:pPr>
            <a:r>
              <a:rPr lang="en-US" sz="2800" dirty="0" smtClean="0">
                <a:latin typeface="+mj-lt"/>
                <a:ea typeface="+mn-ea"/>
              </a:rPr>
              <a:t>Diarrhea affects 90% of people living with HIV and AIDS, significant morbidity and mortality</a:t>
            </a:r>
          </a:p>
          <a:p>
            <a:pPr>
              <a:buFont typeface="Arial" pitchFamily="34" charset="0"/>
              <a:buChar char="•"/>
              <a:defRPr/>
            </a:pPr>
            <a:r>
              <a:rPr lang="en-US" sz="2800" dirty="0" smtClean="0">
                <a:latin typeface="+mj-lt"/>
                <a:ea typeface="+mn-ea"/>
              </a:rPr>
              <a:t>Diarrheal disease reduces antiretroviral absorption</a:t>
            </a:r>
          </a:p>
          <a:p>
            <a:pPr>
              <a:buFont typeface="Arial" pitchFamily="34" charset="0"/>
              <a:buChar char="•"/>
              <a:defRPr/>
            </a:pPr>
            <a:r>
              <a:rPr lang="en-US" sz="2800" dirty="0" smtClean="0">
                <a:latin typeface="+mj-lt"/>
                <a:ea typeface="+mn-ea"/>
              </a:rPr>
              <a:t>Diarrhea reduces absorption of nutrients</a:t>
            </a:r>
          </a:p>
          <a:p>
            <a:pPr>
              <a:buFont typeface="Arial" pitchFamily="34" charset="0"/>
              <a:buChar char="•"/>
              <a:defRPr/>
            </a:pPr>
            <a:r>
              <a:rPr lang="en-US" sz="2800" dirty="0" smtClean="0">
                <a:latin typeface="+mj-lt"/>
                <a:ea typeface="+mn-ea"/>
              </a:rPr>
              <a:t>Burden on caregivers in clinics and at home</a:t>
            </a:r>
          </a:p>
          <a:p>
            <a:pPr>
              <a:buFont typeface="Arial" pitchFamily="34" charset="0"/>
              <a:buChar char="•"/>
              <a:defRPr/>
            </a:pPr>
            <a:r>
              <a:rPr lang="en-US" sz="2800" dirty="0" smtClean="0">
                <a:latin typeface="+mj-lt"/>
                <a:ea typeface="+mn-ea"/>
              </a:rPr>
              <a:t>Cause of humiliation and lower quality of life</a:t>
            </a:r>
          </a:p>
          <a:p>
            <a:pPr>
              <a:buFont typeface="Arial" pitchFamily="34" charset="0"/>
              <a:buChar char="•"/>
              <a:defRPr/>
            </a:pPr>
            <a:r>
              <a:rPr lang="en-US" sz="2800" dirty="0" smtClean="0">
                <a:latin typeface="+mj-lt"/>
                <a:ea typeface="+mn-ea"/>
              </a:rPr>
              <a:t>People with HIV/AIDS have greater water needs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own Arrow 12"/>
          <p:cNvSpPr>
            <a:spLocks noChangeArrowheads="1"/>
          </p:cNvSpPr>
          <p:nvPr/>
        </p:nvSpPr>
        <p:spPr bwMode="auto">
          <a:xfrm>
            <a:off x="7213600" y="6248400"/>
            <a:ext cx="484188" cy="977900"/>
          </a:xfrm>
          <a:prstGeom prst="downArrow">
            <a:avLst>
              <a:gd name="adj1" fmla="val 50000"/>
              <a:gd name="adj2" fmla="val 49996"/>
            </a:avLst>
          </a:prstGeom>
          <a:solidFill>
            <a:srgbClr val="558ED5"/>
          </a:solidFill>
          <a:ln w="9525">
            <a:solidFill>
              <a:srgbClr val="4A7EBB"/>
            </a:solidFill>
            <a:miter lim="800000"/>
            <a:headEnd/>
            <a:tailEnd/>
          </a:ln>
          <a:effectLst>
            <a:outerShdw blurRad="63500" dist="23000" dir="5400000" rotWithShape="0">
              <a:srgbClr val="000000">
                <a:alpha val="34998"/>
              </a:srgbClr>
            </a:outerShdw>
          </a:effectLst>
        </p:spPr>
        <p:txBody>
          <a:bodyPr anchor="ctr"/>
          <a:lstStyle/>
          <a:p>
            <a:pPr>
              <a:defRPr/>
            </a:pPr>
            <a:endParaRPr lang="en-US">
              <a:solidFill>
                <a:schemeClr val="lt1"/>
              </a:solidFill>
              <a:latin typeface="+mn-lt"/>
              <a:ea typeface="+mn-ea"/>
            </a:endParaRPr>
          </a:p>
        </p:txBody>
      </p:sp>
      <p:sp>
        <p:nvSpPr>
          <p:cNvPr id="11" name="Down Arrow 10"/>
          <p:cNvSpPr>
            <a:spLocks noChangeArrowheads="1"/>
          </p:cNvSpPr>
          <p:nvPr/>
        </p:nvSpPr>
        <p:spPr bwMode="auto">
          <a:xfrm>
            <a:off x="736600" y="4343400"/>
            <a:ext cx="484188" cy="977900"/>
          </a:xfrm>
          <a:prstGeom prst="downArrow">
            <a:avLst>
              <a:gd name="adj1" fmla="val 50000"/>
              <a:gd name="adj2" fmla="val 49996"/>
            </a:avLst>
          </a:prstGeom>
          <a:gradFill rotWithShape="1">
            <a:gsLst>
              <a:gs pos="0">
                <a:srgbClr val="3F80CD">
                  <a:alpha val="21999"/>
                </a:srgbClr>
              </a:gs>
              <a:gs pos="100000">
                <a:srgbClr val="9BC1FF"/>
              </a:gs>
            </a:gsLst>
            <a:lin ang="16200000"/>
          </a:gradFill>
          <a:ln w="9525">
            <a:solidFill>
              <a:srgbClr val="4A7EBB"/>
            </a:solidFill>
            <a:miter lim="800000"/>
            <a:headEnd/>
            <a:tailEnd/>
          </a:ln>
          <a:effectLst>
            <a:outerShdw blurRad="63500" dist="23000" dir="5400000" rotWithShape="0">
              <a:srgbClr val="000000">
                <a:alpha val="34998"/>
              </a:srgbClr>
            </a:outerShdw>
          </a:effectLst>
        </p:spPr>
        <p:txBody>
          <a:bodyPr anchor="ctr"/>
          <a:lstStyle/>
          <a:p>
            <a:pPr>
              <a:defRPr/>
            </a:pPr>
            <a:endParaRPr lang="en-US">
              <a:solidFill>
                <a:schemeClr val="lt1"/>
              </a:solidFill>
              <a:latin typeface="+mn-lt"/>
              <a:ea typeface="+mn-ea"/>
            </a:endParaRPr>
          </a:p>
        </p:txBody>
      </p:sp>
      <p:sp>
        <p:nvSpPr>
          <p:cNvPr id="10244" name="Text Box 3"/>
          <p:cNvSpPr txBox="1">
            <a:spLocks noChangeArrowheads="1"/>
          </p:cNvSpPr>
          <p:nvPr/>
        </p:nvSpPr>
        <p:spPr bwMode="auto">
          <a:xfrm>
            <a:off x="355600" y="3886200"/>
            <a:ext cx="4486275" cy="409575"/>
          </a:xfrm>
          <a:prstGeom prst="rect">
            <a:avLst/>
          </a:prstGeom>
          <a:noFill/>
          <a:ln w="9525">
            <a:noFill/>
            <a:miter lim="800000"/>
            <a:headEnd/>
            <a:tailEnd/>
          </a:ln>
        </p:spPr>
        <p:txBody>
          <a:bodyPr lIns="101598" tIns="50798" rIns="101598" bIns="50798">
            <a:spAutoFit/>
          </a:bodyPr>
          <a:lstStyle/>
          <a:p>
            <a:pPr>
              <a:spcBef>
                <a:spcPct val="50000"/>
              </a:spcBef>
            </a:pPr>
            <a:r>
              <a:rPr lang="en-US" sz="2000" b="1"/>
              <a:t>Treatment &amp; Safe Storage of Water</a:t>
            </a:r>
          </a:p>
        </p:txBody>
      </p:sp>
      <p:pic>
        <p:nvPicPr>
          <p:cNvPr id="10245" name="Picture 4" descr="DSCN1513 (2)"/>
          <p:cNvPicPr>
            <a:picLocks noChangeAspect="1" noChangeArrowheads="1"/>
          </p:cNvPicPr>
          <p:nvPr/>
        </p:nvPicPr>
        <p:blipFill>
          <a:blip r:embed="rId3"/>
          <a:srcRect/>
          <a:stretch>
            <a:fillRect/>
          </a:stretch>
        </p:blipFill>
        <p:spPr bwMode="auto">
          <a:xfrm>
            <a:off x="6070600" y="2590800"/>
            <a:ext cx="3471863" cy="4064000"/>
          </a:xfrm>
          <a:prstGeom prst="rect">
            <a:avLst/>
          </a:prstGeom>
          <a:noFill/>
          <a:ln w="9525">
            <a:noFill/>
            <a:miter lim="800000"/>
            <a:headEnd/>
            <a:tailEnd/>
          </a:ln>
        </p:spPr>
      </p:pic>
      <p:sp>
        <p:nvSpPr>
          <p:cNvPr id="10246" name="Rectangle 5"/>
          <p:cNvSpPr>
            <a:spLocks noChangeArrowheads="1"/>
          </p:cNvSpPr>
          <p:nvPr/>
        </p:nvSpPr>
        <p:spPr bwMode="auto">
          <a:xfrm>
            <a:off x="5918200" y="6096000"/>
            <a:ext cx="2370138" cy="471488"/>
          </a:xfrm>
          <a:prstGeom prst="rect">
            <a:avLst/>
          </a:prstGeom>
          <a:noFill/>
          <a:ln w="9525">
            <a:noFill/>
            <a:miter lim="800000"/>
            <a:headEnd/>
            <a:tailEnd/>
          </a:ln>
        </p:spPr>
        <p:txBody>
          <a:bodyPr lIns="101598" tIns="50798" rIns="101598" bIns="50798">
            <a:spAutoFit/>
          </a:bodyPr>
          <a:lstStyle/>
          <a:p>
            <a:pPr eaLnBrk="0" hangingPunct="0"/>
            <a:r>
              <a:rPr lang="en-US" sz="2400" b="1">
                <a:latin typeface="Tahoma" pitchFamily="34" charset="0"/>
              </a:rPr>
              <a:t>Handwashing</a:t>
            </a:r>
          </a:p>
        </p:txBody>
      </p:sp>
      <p:pic>
        <p:nvPicPr>
          <p:cNvPr id="10247" name="Picture 6" descr="DSCN1487 (2)"/>
          <p:cNvPicPr>
            <a:picLocks noChangeAspect="1" noChangeArrowheads="1"/>
          </p:cNvPicPr>
          <p:nvPr/>
        </p:nvPicPr>
        <p:blipFill>
          <a:blip r:embed="rId4"/>
          <a:srcRect/>
          <a:stretch>
            <a:fillRect/>
          </a:stretch>
        </p:blipFill>
        <p:spPr bwMode="auto">
          <a:xfrm>
            <a:off x="423863" y="254000"/>
            <a:ext cx="3894137" cy="3217863"/>
          </a:xfrm>
          <a:prstGeom prst="rect">
            <a:avLst/>
          </a:prstGeom>
          <a:noFill/>
          <a:ln w="9525">
            <a:noFill/>
            <a:miter lim="800000"/>
            <a:headEnd/>
            <a:tailEnd/>
          </a:ln>
        </p:spPr>
      </p:pic>
      <p:sp>
        <p:nvSpPr>
          <p:cNvPr id="10248" name="Rectangle 7"/>
          <p:cNvSpPr>
            <a:spLocks noChangeArrowheads="1"/>
          </p:cNvSpPr>
          <p:nvPr/>
        </p:nvSpPr>
        <p:spPr bwMode="auto">
          <a:xfrm>
            <a:off x="1428750" y="2878138"/>
            <a:ext cx="2725738" cy="409575"/>
          </a:xfrm>
          <a:prstGeom prst="rect">
            <a:avLst/>
          </a:prstGeom>
          <a:noFill/>
          <a:ln w="9525">
            <a:noFill/>
            <a:miter lim="800000"/>
            <a:headEnd/>
            <a:tailEnd/>
          </a:ln>
        </p:spPr>
        <p:txBody>
          <a:bodyPr wrap="none" lIns="101598" tIns="50798" rIns="101598" bIns="50798">
            <a:spAutoFit/>
          </a:bodyPr>
          <a:lstStyle/>
          <a:p>
            <a:pPr eaLnBrk="0" hangingPunct="0"/>
            <a:r>
              <a:rPr lang="en-US" sz="2000" b="1">
                <a:latin typeface="Tahoma" pitchFamily="34" charset="0"/>
              </a:rPr>
              <a:t>Safe Feces Disposal</a:t>
            </a:r>
          </a:p>
        </p:txBody>
      </p:sp>
      <p:sp>
        <p:nvSpPr>
          <p:cNvPr id="10249" name="Rectangle 8"/>
          <p:cNvSpPr>
            <a:spLocks noChangeArrowheads="1"/>
          </p:cNvSpPr>
          <p:nvPr/>
        </p:nvSpPr>
        <p:spPr bwMode="auto">
          <a:xfrm>
            <a:off x="4699000" y="152400"/>
            <a:ext cx="5214938" cy="677863"/>
          </a:xfrm>
          <a:prstGeom prst="rect">
            <a:avLst/>
          </a:prstGeom>
          <a:noFill/>
          <a:ln w="9525">
            <a:noFill/>
            <a:miter lim="800000"/>
            <a:headEnd/>
            <a:tailEnd/>
          </a:ln>
        </p:spPr>
        <p:txBody>
          <a:bodyPr lIns="101598" tIns="50798" rIns="101598" bIns="50798"/>
          <a:lstStyle/>
          <a:p>
            <a:pPr eaLnBrk="0" hangingPunct="0"/>
            <a:r>
              <a:rPr lang="en-US" b="1">
                <a:solidFill>
                  <a:srgbClr val="C00000"/>
                </a:solidFill>
              </a:rPr>
              <a:t> </a:t>
            </a:r>
            <a:r>
              <a:rPr lang="en-US" sz="5400" b="1">
                <a:solidFill>
                  <a:schemeClr val="tx1"/>
                </a:solidFill>
                <a:latin typeface="Calibri" pitchFamily="34" charset="0"/>
              </a:rPr>
              <a:t>WHAT?</a:t>
            </a:r>
            <a:r>
              <a:rPr lang="en-US" b="1">
                <a:solidFill>
                  <a:schemeClr val="tx1"/>
                </a:solidFill>
              </a:rPr>
              <a:t> </a:t>
            </a:r>
          </a:p>
          <a:p>
            <a:pPr algn="r" eaLnBrk="0" hangingPunct="0"/>
            <a:r>
              <a:rPr lang="en-US" b="1">
                <a:solidFill>
                  <a:schemeClr val="tx1"/>
                </a:solidFill>
              </a:rPr>
              <a:t>Critical WASH Behaviors</a:t>
            </a:r>
          </a:p>
          <a:p>
            <a:pPr algn="r" eaLnBrk="0" hangingPunct="0"/>
            <a:r>
              <a:rPr lang="en-US" b="1">
                <a:solidFill>
                  <a:schemeClr val="tx1"/>
                </a:solidFill>
              </a:rPr>
              <a:t>…make a difference for PLHIV and their families  </a:t>
            </a:r>
          </a:p>
        </p:txBody>
      </p:sp>
      <p:sp>
        <p:nvSpPr>
          <p:cNvPr id="10250" name="TextBox 9"/>
          <p:cNvSpPr txBox="1">
            <a:spLocks noChangeArrowheads="1"/>
          </p:cNvSpPr>
          <p:nvPr/>
        </p:nvSpPr>
        <p:spPr bwMode="auto">
          <a:xfrm>
            <a:off x="1041400" y="4419600"/>
            <a:ext cx="1292225" cy="523875"/>
          </a:xfrm>
          <a:prstGeom prst="rect">
            <a:avLst/>
          </a:prstGeom>
          <a:noFill/>
          <a:ln w="9525">
            <a:noFill/>
            <a:miter lim="800000"/>
            <a:headEnd/>
            <a:tailEnd/>
          </a:ln>
        </p:spPr>
        <p:txBody>
          <a:bodyPr wrap="none">
            <a:spAutoFit/>
          </a:bodyPr>
          <a:lstStyle/>
          <a:p>
            <a:r>
              <a:rPr lang="en-US" sz="2400">
                <a:solidFill>
                  <a:srgbClr val="FF0000"/>
                </a:solidFill>
                <a:ea typeface="MS PGothic" pitchFamily="34" charset="-128"/>
              </a:rPr>
              <a:t>30-50</a:t>
            </a:r>
            <a:r>
              <a:rPr lang="en-US" sz="2800">
                <a:solidFill>
                  <a:srgbClr val="FF0000"/>
                </a:solidFill>
                <a:ea typeface="MS PGothic" pitchFamily="34" charset="-128"/>
              </a:rPr>
              <a:t>%</a:t>
            </a:r>
            <a:endParaRPr lang="en-US" sz="2800">
              <a:solidFill>
                <a:srgbClr val="FF0000"/>
              </a:solidFill>
            </a:endParaRPr>
          </a:p>
        </p:txBody>
      </p:sp>
      <p:sp>
        <p:nvSpPr>
          <p:cNvPr id="14" name="Down Arrow 13"/>
          <p:cNvSpPr>
            <a:spLocks noChangeArrowheads="1"/>
          </p:cNvSpPr>
          <p:nvPr/>
        </p:nvSpPr>
        <p:spPr bwMode="auto">
          <a:xfrm>
            <a:off x="2946400" y="381000"/>
            <a:ext cx="484188" cy="977900"/>
          </a:xfrm>
          <a:prstGeom prst="downArrow">
            <a:avLst>
              <a:gd name="adj1" fmla="val 50000"/>
              <a:gd name="adj2" fmla="val 49996"/>
            </a:avLst>
          </a:prstGeom>
          <a:solidFill>
            <a:srgbClr val="558ED5"/>
          </a:solidFill>
          <a:ln w="9525">
            <a:solidFill>
              <a:srgbClr val="4A7EBB"/>
            </a:solidFill>
            <a:miter lim="800000"/>
            <a:headEnd/>
            <a:tailEnd/>
          </a:ln>
          <a:effectLst>
            <a:outerShdw blurRad="63500" dist="23000" dir="5400000" rotWithShape="0">
              <a:srgbClr val="000000">
                <a:alpha val="34998"/>
              </a:srgbClr>
            </a:outerShdw>
          </a:effectLst>
        </p:spPr>
        <p:txBody>
          <a:bodyPr anchor="ctr"/>
          <a:lstStyle/>
          <a:p>
            <a:pPr>
              <a:defRPr/>
            </a:pPr>
            <a:endParaRPr lang="en-US">
              <a:solidFill>
                <a:schemeClr val="lt1"/>
              </a:solidFill>
              <a:latin typeface="+mn-lt"/>
              <a:ea typeface="+mn-ea"/>
            </a:endParaRPr>
          </a:p>
        </p:txBody>
      </p:sp>
      <p:sp>
        <p:nvSpPr>
          <p:cNvPr id="10252" name="TextBox 14"/>
          <p:cNvSpPr txBox="1">
            <a:spLocks noChangeArrowheads="1"/>
          </p:cNvSpPr>
          <p:nvPr/>
        </p:nvSpPr>
        <p:spPr bwMode="auto">
          <a:xfrm>
            <a:off x="3556000" y="381000"/>
            <a:ext cx="1330325" cy="461963"/>
          </a:xfrm>
          <a:prstGeom prst="rect">
            <a:avLst/>
          </a:prstGeom>
          <a:noFill/>
          <a:ln w="9525">
            <a:noFill/>
            <a:miter lim="800000"/>
            <a:headEnd/>
            <a:tailEnd/>
          </a:ln>
        </p:spPr>
        <p:txBody>
          <a:bodyPr wrap="none">
            <a:spAutoFit/>
          </a:bodyPr>
          <a:lstStyle/>
          <a:p>
            <a:r>
              <a:rPr lang="en-US" sz="2400">
                <a:solidFill>
                  <a:srgbClr val="FF0000"/>
                </a:solidFill>
                <a:ea typeface="MS PGothic" pitchFamily="34" charset="-128"/>
              </a:rPr>
              <a:t>30% ++ </a:t>
            </a:r>
            <a:endParaRPr lang="en-US" sz="2400">
              <a:solidFill>
                <a:srgbClr val="FF0000"/>
              </a:solidFill>
            </a:endParaRPr>
          </a:p>
        </p:txBody>
      </p:sp>
      <p:sp>
        <p:nvSpPr>
          <p:cNvPr id="10253" name="TextBox 15"/>
          <p:cNvSpPr txBox="1">
            <a:spLocks noChangeArrowheads="1"/>
          </p:cNvSpPr>
          <p:nvPr/>
        </p:nvSpPr>
        <p:spPr bwMode="auto">
          <a:xfrm>
            <a:off x="7747000" y="6781800"/>
            <a:ext cx="801688" cy="461963"/>
          </a:xfrm>
          <a:prstGeom prst="rect">
            <a:avLst/>
          </a:prstGeom>
          <a:noFill/>
          <a:ln w="9525">
            <a:noFill/>
            <a:miter lim="800000"/>
            <a:headEnd/>
            <a:tailEnd/>
          </a:ln>
        </p:spPr>
        <p:txBody>
          <a:bodyPr wrap="none">
            <a:spAutoFit/>
          </a:bodyPr>
          <a:lstStyle/>
          <a:p>
            <a:r>
              <a:rPr lang="en-US" sz="2400">
                <a:solidFill>
                  <a:srgbClr val="FF0000"/>
                </a:solidFill>
                <a:ea typeface="MS PGothic" pitchFamily="34" charset="-128"/>
              </a:rPr>
              <a:t>43%</a:t>
            </a:r>
            <a:endParaRPr lang="en-US" sz="2400">
              <a:solidFill>
                <a:srgbClr val="FF0000"/>
              </a:solidFill>
            </a:endParaRPr>
          </a:p>
        </p:txBody>
      </p:sp>
      <p:pic>
        <p:nvPicPr>
          <p:cNvPr id="10254" name="Picture 8"/>
          <p:cNvPicPr>
            <a:picLocks noChangeAspect="1" noChangeArrowheads="1"/>
          </p:cNvPicPr>
          <p:nvPr/>
        </p:nvPicPr>
        <p:blipFill>
          <a:blip r:embed="rId5"/>
          <a:srcRect/>
          <a:stretch>
            <a:fillRect/>
          </a:stretch>
        </p:blipFill>
        <p:spPr bwMode="auto">
          <a:xfrm>
            <a:off x="2260600" y="4495800"/>
            <a:ext cx="2913063" cy="2859088"/>
          </a:xfrm>
          <a:prstGeom prst="rect">
            <a:avLst/>
          </a:prstGeom>
          <a:noFill/>
          <a:ln w="9525">
            <a:noFill/>
            <a:miter lim="800000"/>
            <a:headEnd/>
            <a:tailEnd/>
          </a:ln>
        </p:spPr>
      </p:pic>
      <p:sp>
        <p:nvSpPr>
          <p:cNvPr id="18" name="Down Arrow 17"/>
          <p:cNvSpPr>
            <a:spLocks noChangeArrowheads="1"/>
          </p:cNvSpPr>
          <p:nvPr/>
        </p:nvSpPr>
        <p:spPr bwMode="auto">
          <a:xfrm>
            <a:off x="3098800" y="4343400"/>
            <a:ext cx="484188" cy="825500"/>
          </a:xfrm>
          <a:prstGeom prst="downArrow">
            <a:avLst>
              <a:gd name="adj1" fmla="val 50000"/>
              <a:gd name="adj2" fmla="val 50003"/>
            </a:avLst>
          </a:prstGeom>
          <a:solidFill>
            <a:srgbClr val="558ED5"/>
          </a:solidFill>
          <a:ln w="9525">
            <a:solidFill>
              <a:srgbClr val="4A7EBB"/>
            </a:solidFill>
            <a:miter lim="800000"/>
            <a:headEnd/>
            <a:tailEnd/>
          </a:ln>
          <a:effectLst>
            <a:outerShdw blurRad="63500" dist="23000" dir="5400000" rotWithShape="0">
              <a:srgbClr val="000000">
                <a:alpha val="34998"/>
              </a:srgbClr>
            </a:outerShdw>
          </a:effectLst>
        </p:spPr>
        <p:txBody>
          <a:bodyPr anchor="ctr"/>
          <a:lstStyle/>
          <a:p>
            <a:pPr>
              <a:defRPr/>
            </a:pPr>
            <a:endParaRPr lang="en-US">
              <a:solidFill>
                <a:schemeClr val="lt1"/>
              </a:solidFill>
              <a:latin typeface="+mn-lt"/>
              <a:ea typeface="+mn-ea"/>
            </a:endParaRPr>
          </a:p>
        </p:txBody>
      </p:sp>
      <p:sp>
        <p:nvSpPr>
          <p:cNvPr id="10256" name="TextBox 18"/>
          <p:cNvSpPr txBox="1">
            <a:spLocks noChangeArrowheads="1"/>
          </p:cNvSpPr>
          <p:nvPr/>
        </p:nvSpPr>
        <p:spPr bwMode="auto">
          <a:xfrm>
            <a:off x="3479800" y="4114800"/>
            <a:ext cx="801688" cy="461963"/>
          </a:xfrm>
          <a:prstGeom prst="rect">
            <a:avLst/>
          </a:prstGeom>
          <a:noFill/>
          <a:ln w="9525">
            <a:noFill/>
            <a:miter lim="800000"/>
            <a:headEnd/>
            <a:tailEnd/>
          </a:ln>
        </p:spPr>
        <p:txBody>
          <a:bodyPr wrap="none">
            <a:spAutoFit/>
          </a:bodyPr>
          <a:lstStyle/>
          <a:p>
            <a:r>
              <a:rPr lang="en-US" sz="2400">
                <a:solidFill>
                  <a:srgbClr val="FF0000"/>
                </a:solidFill>
                <a:ea typeface="MS PGothic" pitchFamily="34" charset="-128"/>
              </a:rPr>
              <a:t>21%</a:t>
            </a:r>
            <a:endParaRPr lang="en-US" sz="2400">
              <a:solidFill>
                <a:srgbClr val="FF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xfrm>
            <a:off x="736600" y="1371600"/>
            <a:ext cx="8636000" cy="677863"/>
          </a:xfrm>
          <a:noFill/>
          <a:ln>
            <a:miter lim="800000"/>
            <a:headEnd/>
            <a:tailEnd/>
          </a:ln>
        </p:spPr>
        <p:txBody>
          <a:bodyPr vert="horz" wrap="square" numCol="1" anchor="t" anchorCtr="0" compatLnSpc="1">
            <a:prstTxWarp prst="textNoShape">
              <a:avLst/>
            </a:prstTxWarp>
          </a:bodyPr>
          <a:lstStyle/>
          <a:p>
            <a:r>
              <a:rPr lang="en-US" smtClean="0"/>
              <a:t>Stigma can further reduce access </a:t>
            </a:r>
          </a:p>
        </p:txBody>
      </p:sp>
      <p:sp>
        <p:nvSpPr>
          <p:cNvPr id="11267" name="Content Placeholder 2"/>
          <p:cNvSpPr>
            <a:spLocks noGrp="1"/>
          </p:cNvSpPr>
          <p:nvPr>
            <p:ph idx="1"/>
          </p:nvPr>
        </p:nvSpPr>
        <p:spPr bwMode="auto">
          <a:xfrm>
            <a:off x="762000" y="2455863"/>
            <a:ext cx="8636000" cy="4318000"/>
          </a:xfrm>
          <a:noFill/>
          <a:ln>
            <a:miter lim="800000"/>
            <a:headEnd/>
            <a:tailEnd/>
          </a:ln>
        </p:spPr>
        <p:txBody>
          <a:bodyPr vert="horz" wrap="square" numCol="1" anchor="t" anchorCtr="0" compatLnSpc="1">
            <a:prstTxWarp prst="textNoShape">
              <a:avLst/>
            </a:prstTxWarp>
          </a:bodyPr>
          <a:lstStyle/>
          <a:p>
            <a:r>
              <a:rPr lang="en-US" smtClean="0"/>
              <a:t>Families affected by HIV have need for greater quantity and better quality of water for drinking, washing, handwashing and livelihood</a:t>
            </a:r>
          </a:p>
          <a:p>
            <a:r>
              <a:rPr lang="en-US" smtClean="0"/>
              <a:t>More challenging sanitation demands</a:t>
            </a:r>
          </a:p>
          <a:p>
            <a:r>
              <a:rPr lang="en-US" smtClean="0"/>
              <a:t>Stigma and fear can further reduce essential access to water and restrict use of latrines.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bwMode="auto">
          <a:xfrm>
            <a:off x="1185863" y="304800"/>
            <a:ext cx="8974137" cy="677863"/>
          </a:xfrm>
          <a:noFill/>
          <a:ln>
            <a:miter lim="800000"/>
            <a:headEnd/>
            <a:tailEnd/>
          </a:ln>
        </p:spPr>
        <p:txBody>
          <a:bodyPr vert="horz" wrap="square" numCol="1" anchor="t" anchorCtr="0" compatLnSpc="1">
            <a:prstTxWarp prst="textNoShape">
              <a:avLst/>
            </a:prstTxWarp>
          </a:bodyPr>
          <a:lstStyle/>
          <a:p>
            <a:r>
              <a:rPr lang="en-US" sz="5400" b="1" smtClean="0"/>
              <a:t>HOW</a:t>
            </a:r>
            <a:r>
              <a:rPr lang="en-US" sz="3200" smtClean="0"/>
              <a:t/>
            </a:r>
            <a:br>
              <a:rPr lang="en-US" sz="3200" smtClean="0"/>
            </a:br>
            <a:r>
              <a:rPr lang="en-US" sz="3200" smtClean="0"/>
              <a:t>Integrate Sanitation into PEPFAR Programming</a:t>
            </a:r>
            <a:br>
              <a:rPr lang="en-US" sz="3200" smtClean="0"/>
            </a:br>
            <a:r>
              <a:rPr lang="en-US" sz="2400" i="1" smtClean="0"/>
              <a:t>improving intervention quality and content </a:t>
            </a:r>
            <a:r>
              <a:rPr lang="en-US" sz="2400" smtClean="0"/>
              <a:t/>
            </a:r>
            <a:br>
              <a:rPr lang="en-US" sz="2400" smtClean="0"/>
            </a:br>
            <a:endParaRPr lang="en-US" sz="2400" smtClean="0"/>
          </a:p>
        </p:txBody>
      </p:sp>
      <p:sp>
        <p:nvSpPr>
          <p:cNvPr id="12291" name="Content Placeholder 2"/>
          <p:cNvSpPr>
            <a:spLocks noGrp="1"/>
          </p:cNvSpPr>
          <p:nvPr>
            <p:ph idx="1"/>
          </p:nvPr>
        </p:nvSpPr>
        <p:spPr bwMode="auto">
          <a:xfrm>
            <a:off x="203200" y="2209800"/>
            <a:ext cx="6400800" cy="4318000"/>
          </a:xfrm>
          <a:noFill/>
          <a:ln>
            <a:miter lim="800000"/>
            <a:headEnd/>
            <a:tailEnd/>
          </a:ln>
        </p:spPr>
        <p:txBody>
          <a:bodyPr vert="horz" wrap="square" numCol="1" anchor="t" anchorCtr="0" compatLnSpc="1">
            <a:prstTxWarp prst="textNoShape">
              <a:avLst/>
            </a:prstTxWarp>
          </a:bodyPr>
          <a:lstStyle/>
          <a:p>
            <a:pPr marL="703263" lvl="1" indent="-303213">
              <a:buClr>
                <a:srgbClr val="9BBB59"/>
              </a:buClr>
              <a:buFont typeface="Wingdings 2" pitchFamily="18" charset="2"/>
              <a:buChar char=""/>
            </a:pPr>
            <a:r>
              <a:rPr lang="en-US" sz="2400" smtClean="0"/>
              <a:t>Review and strengthen guidance on Sanitation within HIV technical guidance and guidelines and programs</a:t>
            </a:r>
          </a:p>
          <a:p>
            <a:pPr marL="703263" lvl="1" indent="-303213">
              <a:buClr>
                <a:srgbClr val="9BBB59"/>
              </a:buClr>
              <a:buFont typeface="Wingdings 2" pitchFamily="18" charset="2"/>
              <a:buChar char=""/>
            </a:pPr>
            <a:r>
              <a:rPr lang="en-US" sz="2400" smtClean="0"/>
              <a:t>Strengthen capacity of TWGs and partners </a:t>
            </a:r>
          </a:p>
          <a:p>
            <a:pPr marL="703263" lvl="1" indent="-303213">
              <a:buClr>
                <a:srgbClr val="9BBB59"/>
              </a:buClr>
              <a:buFont typeface="Wingdings 2" pitchFamily="18" charset="2"/>
              <a:buChar char=""/>
            </a:pPr>
            <a:r>
              <a:rPr lang="en-US" sz="2400" smtClean="0"/>
              <a:t>Conduct advocacy to include a broader spectrum of WASH programming interventions in Country Operating Plans</a:t>
            </a:r>
          </a:p>
          <a:p>
            <a:pPr marL="1103313" lvl="2" indent="-303213">
              <a:buClr>
                <a:srgbClr val="9BBB59"/>
              </a:buClr>
              <a:buFont typeface="Wingdings 2" pitchFamily="18" charset="2"/>
              <a:buChar char=""/>
            </a:pPr>
            <a:r>
              <a:rPr lang="en-US" sz="2000" smtClean="0"/>
              <a:t>beyond water treatment</a:t>
            </a:r>
          </a:p>
          <a:p>
            <a:pPr marL="1103313" lvl="2" indent="-303213">
              <a:buClr>
                <a:srgbClr val="9BBB59"/>
              </a:buClr>
              <a:buFont typeface="Wingdings 2" pitchFamily="18" charset="2"/>
              <a:buChar char=""/>
            </a:pPr>
            <a:r>
              <a:rPr lang="en-US" sz="2000" smtClean="0"/>
              <a:t>Focus on sanitation, handwashing, menstrual management</a:t>
            </a:r>
            <a:endParaRPr lang="en-US" smtClean="0"/>
          </a:p>
          <a:p>
            <a:pPr marL="703263" lvl="1" indent="-303213">
              <a:buClr>
                <a:srgbClr val="9BBB59"/>
              </a:buClr>
              <a:buFont typeface="Wingdings 2" pitchFamily="18" charset="2"/>
              <a:buChar char=""/>
            </a:pPr>
            <a:r>
              <a:rPr lang="en-US" sz="2400" smtClean="0"/>
              <a:t>Use existing guidance and resource documents, including the COP Toolkit</a:t>
            </a:r>
          </a:p>
          <a:p>
            <a:pPr>
              <a:buFont typeface="Arial" charset="0"/>
              <a:buNone/>
            </a:pPr>
            <a:endParaRPr lang="en-US" smtClean="0"/>
          </a:p>
        </p:txBody>
      </p:sp>
      <p:pic>
        <p:nvPicPr>
          <p:cNvPr id="12292" name="Picture 40" descr="inside latrine"/>
          <p:cNvPicPr>
            <a:picLocks noChangeAspect="1" noChangeArrowheads="1"/>
          </p:cNvPicPr>
          <p:nvPr/>
        </p:nvPicPr>
        <p:blipFill>
          <a:blip r:embed="rId2">
            <a:lum contrast="24000"/>
          </a:blip>
          <a:srcRect l="11150" t="7005" r="15878" b="19984"/>
          <a:stretch>
            <a:fillRect/>
          </a:stretch>
        </p:blipFill>
        <p:spPr bwMode="auto">
          <a:xfrm>
            <a:off x="6365875" y="2667000"/>
            <a:ext cx="3794125"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bwMode="auto">
          <a:xfrm>
            <a:off x="1524000" y="228600"/>
            <a:ext cx="8636000" cy="677863"/>
          </a:xfrm>
          <a:noFill/>
          <a:ln>
            <a:miter lim="800000"/>
            <a:headEnd/>
            <a:tailEnd/>
          </a:ln>
        </p:spPr>
        <p:txBody>
          <a:bodyPr vert="horz" wrap="square" numCol="1" anchor="t" anchorCtr="0" compatLnSpc="1">
            <a:prstTxWarp prst="textNoShape">
              <a:avLst/>
            </a:prstTxWarp>
          </a:bodyPr>
          <a:lstStyle/>
          <a:p>
            <a:r>
              <a:rPr lang="en-US" sz="5400" b="1" smtClean="0"/>
              <a:t>HOW</a:t>
            </a:r>
            <a:r>
              <a:rPr lang="en-US" sz="3600" b="1" smtClean="0"/>
              <a:t> (Continued)</a:t>
            </a:r>
            <a:br>
              <a:rPr lang="en-US" sz="3600" b="1" smtClean="0"/>
            </a:br>
            <a:r>
              <a:rPr lang="en-US" sz="3600" b="1" smtClean="0"/>
              <a:t>Country-level Integration Points</a:t>
            </a:r>
          </a:p>
        </p:txBody>
      </p:sp>
      <p:sp>
        <p:nvSpPr>
          <p:cNvPr id="13315" name="Content Placeholder 2"/>
          <p:cNvSpPr>
            <a:spLocks noGrp="1"/>
          </p:cNvSpPr>
          <p:nvPr>
            <p:ph idx="1"/>
          </p:nvPr>
        </p:nvSpPr>
        <p:spPr bwMode="auto">
          <a:xfrm>
            <a:off x="584200" y="2057400"/>
            <a:ext cx="8636000" cy="4318000"/>
          </a:xfrm>
          <a:noFill/>
          <a:ln>
            <a:miter lim="800000"/>
            <a:headEnd/>
            <a:tailEnd/>
          </a:ln>
        </p:spPr>
        <p:txBody>
          <a:bodyPr vert="horz" wrap="square" numCol="1" anchor="t" anchorCtr="0" compatLnSpc="1">
            <a:prstTxWarp prst="textNoShape">
              <a:avLst/>
            </a:prstTxWarp>
          </a:bodyPr>
          <a:lstStyle/>
          <a:p>
            <a:r>
              <a:rPr lang="en-US" sz="2800" smtClean="0"/>
              <a:t>Home-based Care</a:t>
            </a:r>
          </a:p>
          <a:p>
            <a:r>
              <a:rPr lang="en-US" sz="2800" smtClean="0"/>
              <a:t>Orphans and Vulnerable Children</a:t>
            </a:r>
          </a:p>
          <a:p>
            <a:r>
              <a:rPr lang="en-US" sz="2800" smtClean="0"/>
              <a:t>Counseling and Testing</a:t>
            </a:r>
          </a:p>
          <a:p>
            <a:r>
              <a:rPr lang="en-US" sz="2800" smtClean="0"/>
              <a:t>Prevention of Maternal to Child Transmission</a:t>
            </a:r>
          </a:p>
          <a:p>
            <a:pPr>
              <a:spcAft>
                <a:spcPts val="600"/>
              </a:spcAft>
            </a:pPr>
            <a:r>
              <a:rPr lang="en-US" sz="2800" smtClean="0"/>
              <a:t>Nutrition and HIV </a:t>
            </a:r>
          </a:p>
          <a:p>
            <a:r>
              <a:rPr lang="en-US" sz="2800" smtClean="0"/>
              <a:t>HIV  considerations </a:t>
            </a:r>
          </a:p>
          <a:p>
            <a:pPr lvl="1"/>
            <a:r>
              <a:rPr lang="en-US" smtClean="0"/>
              <a:t>for water &amp; sanitation sectors</a:t>
            </a:r>
          </a:p>
          <a:p>
            <a:pPr lvl="3"/>
            <a:r>
              <a:rPr lang="en-US" smtClean="0"/>
              <a:t>Greater water needs</a:t>
            </a:r>
          </a:p>
          <a:p>
            <a:pPr lvl="3"/>
            <a:r>
              <a:rPr lang="en-US" smtClean="0"/>
              <a:t>Inclusive sanitation designs</a:t>
            </a:r>
          </a:p>
          <a:p>
            <a:pPr lvl="3"/>
            <a:r>
              <a:rPr lang="en-US" smtClean="0"/>
              <a:t>Inclusive water pump designs</a:t>
            </a:r>
          </a:p>
        </p:txBody>
      </p:sp>
      <p:pic>
        <p:nvPicPr>
          <p:cNvPr id="13316" name="Picture 3" descr="family with HBC worker.JPG"/>
          <p:cNvPicPr>
            <a:picLocks noChangeAspect="1"/>
          </p:cNvPicPr>
          <p:nvPr/>
        </p:nvPicPr>
        <p:blipFill>
          <a:blip r:embed="rId3"/>
          <a:srcRect/>
          <a:stretch>
            <a:fillRect/>
          </a:stretch>
        </p:blipFill>
        <p:spPr bwMode="auto">
          <a:xfrm>
            <a:off x="6070600" y="4254500"/>
            <a:ext cx="4089400" cy="3365500"/>
          </a:xfrm>
          <a:prstGeom prst="rect">
            <a:avLst/>
          </a:prstGeom>
          <a:noFill/>
          <a:ln w="9525">
            <a:noFill/>
            <a:miter lim="800000"/>
            <a:headEnd/>
            <a:tailEnd/>
          </a:ln>
        </p:spPr>
      </p:pic>
      <p:cxnSp>
        <p:nvCxnSpPr>
          <p:cNvPr id="6" name="Straight Connector 5"/>
          <p:cNvCxnSpPr>
            <a:cxnSpLocks noChangeShapeType="1"/>
          </p:cNvCxnSpPr>
          <p:nvPr/>
        </p:nvCxnSpPr>
        <p:spPr bwMode="auto">
          <a:xfrm>
            <a:off x="736600" y="4724400"/>
            <a:ext cx="4800600" cy="1588"/>
          </a:xfrm>
          <a:prstGeom prst="line">
            <a:avLst/>
          </a:prstGeom>
          <a:noFill/>
          <a:ln w="25400">
            <a:solidFill>
              <a:schemeClr val="accent1"/>
            </a:solidFill>
            <a:round/>
            <a:headEnd/>
            <a:tailEnd/>
          </a:ln>
          <a:effectLst>
            <a:outerShdw blurRad="63500" dist="20000" dir="5400000" rotWithShape="0">
              <a:srgbClr val="000000">
                <a:alpha val="37999"/>
              </a:srgbClr>
            </a:outerShdw>
          </a:effectLst>
        </p:spPr>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bwMode="auto">
          <a:xfrm>
            <a:off x="1016000" y="0"/>
            <a:ext cx="9144000" cy="1058863"/>
          </a:xfrm>
          <a:noFill/>
          <a:ln>
            <a:miter lim="800000"/>
            <a:headEnd/>
            <a:tailEnd/>
          </a:ln>
        </p:spPr>
        <p:txBody>
          <a:bodyPr vert="horz" wrap="square" numCol="1" anchor="t" anchorCtr="0" compatLnSpc="1">
            <a:prstTxWarp prst="textNoShape">
              <a:avLst/>
            </a:prstTxWarp>
          </a:bodyPr>
          <a:lstStyle/>
          <a:p>
            <a:r>
              <a:rPr lang="en-US" sz="5400" b="1" smtClean="0"/>
              <a:t>HOW</a:t>
            </a:r>
            <a:r>
              <a:rPr lang="en-US" sz="3600" smtClean="0"/>
              <a:t> (continued)</a:t>
            </a:r>
            <a:br>
              <a:rPr lang="en-US" sz="3600" smtClean="0"/>
            </a:br>
            <a:r>
              <a:rPr lang="en-US" sz="3600" smtClean="0"/>
              <a:t>Country WASH - HIV Integration Actions</a:t>
            </a:r>
          </a:p>
        </p:txBody>
      </p:sp>
      <p:sp>
        <p:nvSpPr>
          <p:cNvPr id="14339" name="Content Placeholder 2"/>
          <p:cNvSpPr>
            <a:spLocks noGrp="1"/>
          </p:cNvSpPr>
          <p:nvPr>
            <p:ph idx="1"/>
          </p:nvPr>
        </p:nvSpPr>
        <p:spPr bwMode="auto">
          <a:xfrm>
            <a:off x="660400" y="1752600"/>
            <a:ext cx="9067800" cy="4318000"/>
          </a:xfrm>
          <a:noFill/>
          <a:ln>
            <a:miter lim="800000"/>
            <a:headEnd/>
            <a:tailEnd/>
          </a:ln>
        </p:spPr>
        <p:txBody>
          <a:bodyPr vert="horz" wrap="square" numCol="1" anchor="t" anchorCtr="0" compatLnSpc="1">
            <a:prstTxWarp prst="textNoShape">
              <a:avLst/>
            </a:prstTxWarp>
          </a:bodyPr>
          <a:lstStyle/>
          <a:p>
            <a:pPr>
              <a:spcBef>
                <a:spcPts val="600"/>
              </a:spcBef>
            </a:pPr>
            <a:r>
              <a:rPr lang="en-US" smtClean="0"/>
              <a:t>Review Basic Care Package in your country and include sanitation and handwashing materials</a:t>
            </a:r>
          </a:p>
          <a:p>
            <a:pPr>
              <a:spcBef>
                <a:spcPts val="600"/>
              </a:spcBef>
            </a:pPr>
            <a:r>
              <a:rPr lang="en-US" smtClean="0"/>
              <a:t>Incorporate sanitation and handwashing questions into assessments and field visits</a:t>
            </a:r>
          </a:p>
          <a:p>
            <a:pPr>
              <a:spcBef>
                <a:spcPts val="600"/>
              </a:spcBef>
            </a:pPr>
            <a:r>
              <a:rPr lang="en-US" smtClean="0"/>
              <a:t>Build sanitation and handwashing activities into new and existing programs</a:t>
            </a:r>
          </a:p>
          <a:p>
            <a:pPr>
              <a:spcBef>
                <a:spcPts val="600"/>
              </a:spcBef>
            </a:pPr>
            <a:r>
              <a:rPr lang="en-US" smtClean="0"/>
              <a:t>Collect and circulate PEPFAR success stories that support sanitation activities</a:t>
            </a:r>
          </a:p>
          <a:p>
            <a:pPr>
              <a:spcBef>
                <a:spcPts val="600"/>
              </a:spcBef>
            </a:pPr>
            <a:r>
              <a:rPr lang="en-US" smtClean="0"/>
              <a:t>Ensure national HIV policy documents highlight sanitation and handwashing</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MM12"/>
          <p:cNvPicPr>
            <a:picLocks noChangeAspect="1" noChangeArrowheads="1"/>
          </p:cNvPicPr>
          <p:nvPr/>
        </p:nvPicPr>
        <p:blipFill>
          <a:blip r:embed="rId3"/>
          <a:srcRect/>
          <a:stretch>
            <a:fillRect/>
          </a:stretch>
        </p:blipFill>
        <p:spPr bwMode="auto">
          <a:xfrm>
            <a:off x="4148138" y="2370138"/>
            <a:ext cx="2709862" cy="3778250"/>
          </a:xfrm>
          <a:prstGeom prst="rect">
            <a:avLst/>
          </a:prstGeom>
          <a:noFill/>
          <a:ln w="9525">
            <a:noFill/>
            <a:miter lim="800000"/>
            <a:headEnd/>
            <a:tailEnd/>
          </a:ln>
        </p:spPr>
      </p:pic>
      <p:pic>
        <p:nvPicPr>
          <p:cNvPr id="15363" name="Picture 4" descr="1F_now[1].tif"/>
          <p:cNvPicPr>
            <a:picLocks noChangeAspect="1" noChangeArrowheads="1"/>
          </p:cNvPicPr>
          <p:nvPr/>
        </p:nvPicPr>
        <p:blipFill>
          <a:blip r:embed="rId4"/>
          <a:srcRect/>
          <a:stretch>
            <a:fillRect/>
          </a:stretch>
        </p:blipFill>
        <p:spPr bwMode="auto">
          <a:xfrm>
            <a:off x="423863" y="1524000"/>
            <a:ext cx="3670300" cy="2795588"/>
          </a:xfrm>
          <a:prstGeom prst="rect">
            <a:avLst/>
          </a:prstGeom>
          <a:noFill/>
          <a:ln w="9525">
            <a:noFill/>
            <a:miter lim="800000"/>
            <a:headEnd/>
            <a:tailEnd/>
          </a:ln>
        </p:spPr>
      </p:pic>
      <p:pic>
        <p:nvPicPr>
          <p:cNvPr id="15364" name="Picture 4" descr="diarrhea"/>
          <p:cNvPicPr>
            <a:picLocks noChangeAspect="1" noChangeArrowheads="1"/>
          </p:cNvPicPr>
          <p:nvPr/>
        </p:nvPicPr>
        <p:blipFill>
          <a:blip r:embed="rId5"/>
          <a:srcRect/>
          <a:stretch>
            <a:fillRect/>
          </a:stretch>
        </p:blipFill>
        <p:spPr bwMode="auto">
          <a:xfrm>
            <a:off x="6773863" y="3979863"/>
            <a:ext cx="2687637" cy="2973387"/>
          </a:xfrm>
          <a:prstGeom prst="rect">
            <a:avLst/>
          </a:prstGeom>
          <a:noFill/>
          <a:ln w="9525">
            <a:noFill/>
            <a:miter lim="800000"/>
            <a:headEnd/>
            <a:tailEnd/>
          </a:ln>
        </p:spPr>
      </p:pic>
      <p:sp>
        <p:nvSpPr>
          <p:cNvPr id="15365" name="TextBox 5"/>
          <p:cNvSpPr txBox="1">
            <a:spLocks noChangeArrowheads="1"/>
          </p:cNvSpPr>
          <p:nvPr/>
        </p:nvSpPr>
        <p:spPr bwMode="auto">
          <a:xfrm>
            <a:off x="508000" y="4402138"/>
            <a:ext cx="2878138" cy="514350"/>
          </a:xfrm>
          <a:prstGeom prst="rect">
            <a:avLst/>
          </a:prstGeom>
          <a:noFill/>
          <a:ln w="9525">
            <a:noFill/>
            <a:miter lim="800000"/>
            <a:headEnd/>
            <a:tailEnd/>
          </a:ln>
        </p:spPr>
        <p:txBody>
          <a:bodyPr lIns="101599" tIns="50799" rIns="101599" bIns="50799">
            <a:spAutoFit/>
          </a:bodyPr>
          <a:lstStyle/>
          <a:p>
            <a:pPr eaLnBrk="0" hangingPunct="0"/>
            <a:r>
              <a:rPr lang="en-US" sz="2700"/>
              <a:t>Bed Bound Client</a:t>
            </a:r>
          </a:p>
        </p:txBody>
      </p:sp>
      <p:sp>
        <p:nvSpPr>
          <p:cNvPr id="15366" name="TextBox 6"/>
          <p:cNvSpPr txBox="1">
            <a:spLocks noChangeArrowheads="1"/>
          </p:cNvSpPr>
          <p:nvPr/>
        </p:nvSpPr>
        <p:spPr bwMode="auto">
          <a:xfrm>
            <a:off x="4064000" y="6011863"/>
            <a:ext cx="2370138" cy="512762"/>
          </a:xfrm>
          <a:prstGeom prst="rect">
            <a:avLst/>
          </a:prstGeom>
          <a:noFill/>
          <a:ln w="9525">
            <a:noFill/>
            <a:miter lim="800000"/>
            <a:headEnd/>
            <a:tailEnd/>
          </a:ln>
        </p:spPr>
        <p:txBody>
          <a:bodyPr lIns="101599" tIns="50799" rIns="101599" bIns="50799">
            <a:spAutoFit/>
          </a:bodyPr>
          <a:lstStyle/>
          <a:p>
            <a:pPr eaLnBrk="0" hangingPunct="0"/>
            <a:r>
              <a:rPr lang="en-US" sz="2700"/>
              <a:t>Weak  Client</a:t>
            </a:r>
          </a:p>
        </p:txBody>
      </p:sp>
      <p:sp>
        <p:nvSpPr>
          <p:cNvPr id="15367" name="TextBox 7"/>
          <p:cNvSpPr txBox="1">
            <a:spLocks noChangeArrowheads="1"/>
          </p:cNvSpPr>
          <p:nvPr/>
        </p:nvSpPr>
        <p:spPr bwMode="auto">
          <a:xfrm>
            <a:off x="6773863" y="6858000"/>
            <a:ext cx="2962275" cy="512763"/>
          </a:xfrm>
          <a:prstGeom prst="rect">
            <a:avLst/>
          </a:prstGeom>
          <a:noFill/>
          <a:ln w="9525">
            <a:noFill/>
            <a:miter lim="800000"/>
            <a:headEnd/>
            <a:tailEnd/>
          </a:ln>
        </p:spPr>
        <p:txBody>
          <a:bodyPr lIns="101599" tIns="50799" rIns="101599" bIns="50799">
            <a:spAutoFit/>
          </a:bodyPr>
          <a:lstStyle/>
          <a:p>
            <a:pPr eaLnBrk="0" hangingPunct="0"/>
            <a:r>
              <a:rPr lang="en-US" sz="2700"/>
              <a:t>Mobile Client</a:t>
            </a:r>
          </a:p>
        </p:txBody>
      </p:sp>
      <p:sp>
        <p:nvSpPr>
          <p:cNvPr id="15368" name="TextBox 2"/>
          <p:cNvSpPr txBox="1">
            <a:spLocks noChangeArrowheads="1"/>
          </p:cNvSpPr>
          <p:nvPr/>
        </p:nvSpPr>
        <p:spPr bwMode="auto">
          <a:xfrm>
            <a:off x="6773863" y="592138"/>
            <a:ext cx="3132137" cy="1765300"/>
          </a:xfrm>
          <a:prstGeom prst="rect">
            <a:avLst/>
          </a:prstGeom>
          <a:noFill/>
          <a:ln w="9525">
            <a:noFill/>
            <a:miter lim="800000"/>
            <a:headEnd/>
            <a:tailEnd/>
          </a:ln>
        </p:spPr>
        <p:txBody>
          <a:bodyPr lIns="101599" tIns="50799" rIns="101599" bIns="50799">
            <a:spAutoFit/>
          </a:bodyPr>
          <a:lstStyle/>
          <a:p>
            <a:pPr eaLnBrk="0" hangingPunct="0"/>
            <a:r>
              <a:rPr lang="en-US" sz="4400" b="1"/>
              <a:t>Sanitation</a:t>
            </a:r>
          </a:p>
          <a:p>
            <a:pPr algn="r" eaLnBrk="0" hangingPunct="0"/>
            <a:r>
              <a:rPr lang="en-US" i="1"/>
              <a:t>Safe disposal of feces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812800" y="914400"/>
            <a:ext cx="8636000" cy="677863"/>
          </a:xfrm>
          <a:noFill/>
          <a:ln>
            <a:miter lim="800000"/>
            <a:headEnd/>
            <a:tailEnd/>
          </a:ln>
        </p:spPr>
        <p:txBody>
          <a:bodyPr vert="horz" wrap="square" numCol="1" anchor="t" anchorCtr="0" compatLnSpc="1">
            <a:prstTxWarp prst="textNoShape">
              <a:avLst/>
            </a:prstTxWarp>
          </a:bodyPr>
          <a:lstStyle/>
          <a:p>
            <a:r>
              <a:rPr lang="en-US" sz="3600" b="1" smtClean="0"/>
              <a:t>Sanitation Actions</a:t>
            </a:r>
          </a:p>
        </p:txBody>
      </p:sp>
      <p:sp>
        <p:nvSpPr>
          <p:cNvPr id="16387" name="Content Placeholder 11"/>
          <p:cNvSpPr>
            <a:spLocks noGrp="1"/>
          </p:cNvSpPr>
          <p:nvPr>
            <p:ph sz="half" idx="1"/>
          </p:nvPr>
        </p:nvSpPr>
        <p:spPr bwMode="auto">
          <a:xfrm>
            <a:off x="3022600" y="1905000"/>
            <a:ext cx="6858000" cy="4572000"/>
          </a:xfrm>
          <a:noFill/>
          <a:ln>
            <a:miter lim="800000"/>
            <a:headEnd/>
            <a:tailEnd/>
          </a:ln>
        </p:spPr>
        <p:txBody>
          <a:bodyPr vert="horz" wrap="square" numCol="1" anchor="t" anchorCtr="0" compatLnSpc="1">
            <a:prstTxWarp prst="textNoShape">
              <a:avLst/>
            </a:prstTxWarp>
          </a:bodyPr>
          <a:lstStyle/>
          <a:p>
            <a:pPr>
              <a:lnSpc>
                <a:spcPts val="2775"/>
              </a:lnSpc>
              <a:spcBef>
                <a:spcPts val="1800"/>
              </a:spcBef>
            </a:pPr>
            <a:r>
              <a:rPr lang="en-US" sz="2700" smtClean="0">
                <a:solidFill>
                  <a:schemeClr val="tx2"/>
                </a:solidFill>
              </a:rPr>
              <a:t>Support latrine construction or enhancements so all family members use latrine and/or potty</a:t>
            </a:r>
            <a:endParaRPr lang="en-US" sz="2700" smtClean="0"/>
          </a:p>
          <a:p>
            <a:pPr>
              <a:lnSpc>
                <a:spcPts val="2775"/>
              </a:lnSpc>
              <a:spcBef>
                <a:spcPts val="1800"/>
              </a:spcBef>
            </a:pPr>
            <a:r>
              <a:rPr lang="en-US" sz="2700" smtClean="0">
                <a:solidFill>
                  <a:schemeClr val="tx2"/>
                </a:solidFill>
              </a:rPr>
              <a:t>Construct larger latrine and install support poles or stools to assist PLHIV</a:t>
            </a:r>
            <a:endParaRPr lang="en-US" sz="2700" smtClean="0"/>
          </a:p>
          <a:p>
            <a:pPr>
              <a:lnSpc>
                <a:spcPts val="2775"/>
              </a:lnSpc>
              <a:spcBef>
                <a:spcPts val="1800"/>
              </a:spcBef>
            </a:pPr>
            <a:r>
              <a:rPr lang="en-US" sz="2700" smtClean="0">
                <a:solidFill>
                  <a:schemeClr val="tx2"/>
                </a:solidFill>
              </a:rPr>
              <a:t>Include handwashing materials in basic care package including how to make tippy taps</a:t>
            </a:r>
            <a:endParaRPr lang="en-US" sz="2700" smtClean="0"/>
          </a:p>
          <a:p>
            <a:pPr>
              <a:lnSpc>
                <a:spcPts val="2775"/>
              </a:lnSpc>
              <a:spcBef>
                <a:spcPts val="1800"/>
              </a:spcBef>
            </a:pPr>
            <a:r>
              <a:rPr lang="en-US" sz="2700" smtClean="0">
                <a:solidFill>
                  <a:schemeClr val="tx2"/>
                </a:solidFill>
              </a:rPr>
              <a:t>Support WASH-HIV integration capacity strengthening</a:t>
            </a:r>
            <a:endParaRPr lang="en-US" sz="2700" smtClean="0"/>
          </a:p>
        </p:txBody>
      </p:sp>
      <p:sp>
        <p:nvSpPr>
          <p:cNvPr id="16388" name="Rectangle 6"/>
          <p:cNvSpPr>
            <a:spLocks noChangeArrowheads="1"/>
          </p:cNvSpPr>
          <p:nvPr/>
        </p:nvSpPr>
        <p:spPr bwMode="auto">
          <a:xfrm>
            <a:off x="1016000" y="254000"/>
            <a:ext cx="8382000" cy="1087438"/>
          </a:xfrm>
          <a:prstGeom prst="rect">
            <a:avLst/>
          </a:prstGeom>
          <a:noFill/>
          <a:ln w="9525">
            <a:noFill/>
            <a:miter lim="800000"/>
            <a:headEnd/>
            <a:tailEnd/>
          </a:ln>
        </p:spPr>
        <p:txBody>
          <a:bodyPr lIns="101599" tIns="50799" rIns="101599" bIns="50799">
            <a:spAutoFit/>
          </a:bodyPr>
          <a:lstStyle/>
          <a:p>
            <a:endParaRPr lang="en-US" b="1">
              <a:solidFill>
                <a:srgbClr val="0000CC"/>
              </a:solidFill>
            </a:endParaRPr>
          </a:p>
          <a:p>
            <a:endParaRPr lang="en-US" b="1">
              <a:solidFill>
                <a:srgbClr val="0000CC"/>
              </a:solidFill>
            </a:endParaRPr>
          </a:p>
        </p:txBody>
      </p:sp>
      <p:pic>
        <p:nvPicPr>
          <p:cNvPr id="16389" name="Picture 7" descr="G:\GROUPS\GHPN Hygiene Improvement\NEW Hygiene TO#1\Task 5\Uganda\HI and HIV Integration\Materials\Pictoral instrument\Justin's drawings\Best quality Scan\Uganda Drawings\Faeces Mngt\8b.JPG"/>
          <p:cNvPicPr>
            <a:picLocks noChangeAspect="1" noChangeArrowheads="1"/>
          </p:cNvPicPr>
          <p:nvPr/>
        </p:nvPicPr>
        <p:blipFill>
          <a:blip r:embed="rId3"/>
          <a:srcRect/>
          <a:stretch>
            <a:fillRect/>
          </a:stretch>
        </p:blipFill>
        <p:spPr bwMode="auto">
          <a:xfrm>
            <a:off x="846138" y="2116138"/>
            <a:ext cx="2300287" cy="2625725"/>
          </a:xfrm>
          <a:prstGeom prst="rect">
            <a:avLst/>
          </a:prstGeom>
          <a:noFill/>
          <a:ln w="9525">
            <a:noFill/>
            <a:miter lim="800000"/>
            <a:headEnd/>
            <a:tailEnd/>
          </a:ln>
        </p:spPr>
      </p:pic>
      <p:pic>
        <p:nvPicPr>
          <p:cNvPr id="16390" name="Picture 2" descr="G:\GROUPS\GHPN Hygiene Improvement\NEW Hygiene TO#1\Task 5\Uganda\HI and HIV Integration\Materials\Pictoral instrument\Justin's drawings\Round 9\Igala April images\8g.jpg"/>
          <p:cNvPicPr>
            <a:picLocks noGrp="1" noChangeAspect="1" noChangeArrowheads="1"/>
          </p:cNvPicPr>
          <p:nvPr>
            <p:ph sz="half" idx="1"/>
          </p:nvPr>
        </p:nvPicPr>
        <p:blipFill>
          <a:blip r:embed="rId4"/>
          <a:srcRect/>
          <a:stretch>
            <a:fillRect/>
          </a:stretch>
        </p:blipFill>
        <p:spPr bwMode="auto">
          <a:xfrm>
            <a:off x="254000" y="4572000"/>
            <a:ext cx="2225675" cy="2709863"/>
          </a:xfrm>
          <a:noFill/>
          <a:ln>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389</TotalTime>
  <Pages>0</Pages>
  <Words>1670</Words>
  <Characters>0</Characters>
  <Application>Microsoft Office PowerPoint</Application>
  <PresentationFormat>Custom</PresentationFormat>
  <Lines>0</Lines>
  <Paragraphs>144</Paragraphs>
  <Slides>13</Slides>
  <Notes>12</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13</vt:i4>
      </vt:variant>
    </vt:vector>
  </HeadingPairs>
  <TitlesOfParts>
    <vt:vector size="25" baseType="lpstr">
      <vt:lpstr>Gill Sans</vt:lpstr>
      <vt:lpstr>ヒラギノ角ゴ ProN W3</vt:lpstr>
      <vt:lpstr>Arial</vt:lpstr>
      <vt:lpstr>Calibri</vt:lpstr>
      <vt:lpstr>MS PGothic</vt:lpstr>
      <vt:lpstr>Tahoma</vt:lpstr>
      <vt:lpstr>Wingdings 2</vt:lpstr>
      <vt:lpstr>Times</vt:lpstr>
      <vt:lpstr>Office Theme</vt:lpstr>
      <vt:lpstr>1_Office Theme</vt:lpstr>
      <vt:lpstr>2_Office Theme</vt:lpstr>
      <vt:lpstr>3_Office Theme</vt:lpstr>
      <vt:lpstr>Slide 1</vt:lpstr>
      <vt:lpstr>WHY WASH Matters for PLHIV</vt:lpstr>
      <vt:lpstr>Slide 3</vt:lpstr>
      <vt:lpstr>Stigma can further reduce access </vt:lpstr>
      <vt:lpstr>HOW Integrate Sanitation into PEPFAR Programming improving intervention quality and content  </vt:lpstr>
      <vt:lpstr>HOW (Continued) Country-level Integration Points</vt:lpstr>
      <vt:lpstr>HOW (continued) Country WASH - HIV Integration Actions</vt:lpstr>
      <vt:lpstr>Slide 8</vt:lpstr>
      <vt:lpstr>Sanitation Actions</vt:lpstr>
      <vt:lpstr>Plastic Pants             </vt:lpstr>
      <vt:lpstr>Hand Washing</vt:lpstr>
      <vt:lpstr>Slide 12</vt:lpstr>
      <vt:lpstr>YOU and PEPFAR CAN MAKE A DIFFERENCE!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dacampbell</cp:lastModifiedBy>
  <cp:revision>61</cp:revision>
  <dcterms:created xsi:type="dcterms:W3CDTF">2011-01-24T15:59:55Z</dcterms:created>
  <dcterms:modified xsi:type="dcterms:W3CDTF">2012-05-03T16:07:27Z</dcterms:modified>
</cp:coreProperties>
</file>